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ppt/tags/tag35.xml" ContentType="application/vnd.openxmlformats-officedocument.presentationml.tags+xml"/>
  <Override PartName="/ppt/notesSlides/notesSlide30.xml" ContentType="application/vnd.openxmlformats-officedocument.presentationml.notesSlide+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notesSlides/notesSlide3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33.xml" ContentType="application/vnd.openxmlformats-officedocument.presentationml.notesSlide+xml"/>
  <Override PartName="/ppt/tags/tag40.xml" ContentType="application/vnd.openxmlformats-officedocument.presentationml.tags+xml"/>
  <Override PartName="/ppt/notesSlides/notesSlide34.xml" ContentType="application/vnd.openxmlformats-officedocument.presentationml.notesSlide+xml"/>
  <Override PartName="/ppt/tags/tag41.xml" ContentType="application/vnd.openxmlformats-officedocument.presentationml.tags+xml"/>
  <Override PartName="/ppt/notesSlides/notesSlide35.xml" ContentType="application/vnd.openxmlformats-officedocument.presentationml.notesSlide+xml"/>
  <Override PartName="/ppt/tags/tag42.xml" ContentType="application/vnd.openxmlformats-officedocument.presentationml.tags+xml"/>
  <Override PartName="/ppt/notesSlides/notesSlide36.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3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38.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49.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50.xml" ContentType="application/vnd.openxmlformats-officedocument.presentationml.tags+xml"/>
  <Override PartName="/ppt/notesSlides/notesSlide43.xml" ContentType="application/vnd.openxmlformats-officedocument.presentationml.notesSlide+xml"/>
  <Override PartName="/ppt/tags/tag51.xml" ContentType="application/vnd.openxmlformats-officedocument.presentationml.tags+xml"/>
  <Override PartName="/ppt/notesSlides/notesSlide44.xml" ContentType="application/vnd.openxmlformats-officedocument.presentationml.notesSlide+xml"/>
  <Override PartName="/ppt/tags/tag52.xml" ContentType="application/vnd.openxmlformats-officedocument.presentationml.tags+xml"/>
  <Override PartName="/ppt/notesSlides/notesSlide45.xml" ContentType="application/vnd.openxmlformats-officedocument.presentationml.notesSlide+xml"/>
  <Override PartName="/ppt/tags/tag53.xml" ContentType="application/vnd.openxmlformats-officedocument.presentationml.tags+xml"/>
  <Override PartName="/ppt/notesSlides/notesSlide46.xml" ContentType="application/vnd.openxmlformats-officedocument.presentationml.notesSlide+xml"/>
  <Override PartName="/ppt/tags/tag54.xml" ContentType="application/vnd.openxmlformats-officedocument.presentationml.tags+xml"/>
  <Override PartName="/ppt/notesSlides/notesSlide47.xml" ContentType="application/vnd.openxmlformats-officedocument.presentationml.notesSlide+xml"/>
  <Override PartName="/ppt/tags/tag55.xml" ContentType="application/vnd.openxmlformats-officedocument.presentationml.tags+xml"/>
  <Override PartName="/ppt/notesSlides/notesSlide48.xml" ContentType="application/vnd.openxmlformats-officedocument.presentationml.notesSlide+xml"/>
  <Override PartName="/ppt/tags/tag56.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59.xml" ContentType="application/vnd.openxmlformats-officedocument.presentationml.notesSlide+xml"/>
  <Override PartName="/ppt/tags/tag6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64.xml" ContentType="application/vnd.openxmlformats-officedocument.presentationml.tags+xml"/>
  <Override PartName="/ppt/notesSlides/notesSlide63.xml" ContentType="application/vnd.openxmlformats-officedocument.presentationml.notesSlide+xml"/>
  <Override PartName="/ppt/tags/tag65.xml" ContentType="application/vnd.openxmlformats-officedocument.presentationml.tags+xml"/>
  <Override PartName="/ppt/notesSlides/notesSlide64.xml" ContentType="application/vnd.openxmlformats-officedocument.presentationml.notesSlide+xml"/>
  <Override PartName="/ppt/tags/tag66.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67.xml" ContentType="application/vnd.openxmlformats-officedocument.presentationml.notesSlide+xml"/>
  <Override PartName="/ppt/tags/tag72.xml" ContentType="application/vnd.openxmlformats-officedocument.presentationml.tags+xml"/>
  <Override PartName="/ppt/notesSlides/notesSlide68.xml" ContentType="application/vnd.openxmlformats-officedocument.presentationml.notesSlide+xml"/>
  <Override PartName="/ppt/tags/tag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258" r:id="rId2"/>
    <p:sldId id="770" r:id="rId3"/>
    <p:sldId id="759" r:id="rId4"/>
    <p:sldId id="760" r:id="rId5"/>
    <p:sldId id="761" r:id="rId6"/>
    <p:sldId id="762" r:id="rId7"/>
    <p:sldId id="763" r:id="rId8"/>
    <p:sldId id="764" r:id="rId9"/>
    <p:sldId id="2147480249" r:id="rId10"/>
    <p:sldId id="765" r:id="rId11"/>
    <p:sldId id="766" r:id="rId12"/>
    <p:sldId id="767" r:id="rId13"/>
    <p:sldId id="769" r:id="rId14"/>
    <p:sldId id="716" r:id="rId15"/>
    <p:sldId id="771" r:id="rId16"/>
    <p:sldId id="472" r:id="rId17"/>
    <p:sldId id="275" r:id="rId18"/>
    <p:sldId id="753" r:id="rId19"/>
    <p:sldId id="297" r:id="rId20"/>
    <p:sldId id="285" r:id="rId21"/>
    <p:sldId id="298" r:id="rId22"/>
    <p:sldId id="721" r:id="rId23"/>
    <p:sldId id="300" r:id="rId24"/>
    <p:sldId id="281" r:id="rId25"/>
    <p:sldId id="301" r:id="rId26"/>
    <p:sldId id="743" r:id="rId27"/>
    <p:sldId id="744" r:id="rId28"/>
    <p:sldId id="473" r:id="rId29"/>
    <p:sldId id="725" r:id="rId30"/>
    <p:sldId id="292" r:id="rId31"/>
    <p:sldId id="305" r:id="rId32"/>
    <p:sldId id="302" r:id="rId33"/>
    <p:sldId id="262" r:id="rId34"/>
    <p:sldId id="475" r:id="rId35"/>
    <p:sldId id="727" r:id="rId36"/>
    <p:sldId id="782" r:id="rId37"/>
    <p:sldId id="729" r:id="rId38"/>
    <p:sldId id="730" r:id="rId39"/>
    <p:sldId id="731" r:id="rId40"/>
    <p:sldId id="732" r:id="rId41"/>
    <p:sldId id="733" r:id="rId42"/>
    <p:sldId id="734" r:id="rId43"/>
    <p:sldId id="783" r:id="rId44"/>
    <p:sldId id="736" r:id="rId45"/>
    <p:sldId id="737" r:id="rId46"/>
    <p:sldId id="739" r:id="rId47"/>
    <p:sldId id="740" r:id="rId48"/>
    <p:sldId id="741" r:id="rId49"/>
    <p:sldId id="663" r:id="rId50"/>
    <p:sldId id="669" r:id="rId51"/>
    <p:sldId id="671" r:id="rId52"/>
    <p:sldId id="786" r:id="rId53"/>
    <p:sldId id="742" r:id="rId54"/>
    <p:sldId id="690" r:id="rId55"/>
    <p:sldId id="784" r:id="rId56"/>
    <p:sldId id="693" r:id="rId57"/>
    <p:sldId id="789" r:id="rId58"/>
    <p:sldId id="382" r:id="rId59"/>
    <p:sldId id="383" r:id="rId60"/>
    <p:sldId id="384" r:id="rId61"/>
    <p:sldId id="755" r:id="rId62"/>
    <p:sldId id="386" r:id="rId63"/>
    <p:sldId id="388" r:id="rId64"/>
    <p:sldId id="390" r:id="rId65"/>
    <p:sldId id="391" r:id="rId66"/>
    <p:sldId id="788" r:id="rId67"/>
    <p:sldId id="392" r:id="rId68"/>
    <p:sldId id="785" r:id="rId69"/>
    <p:sldId id="746" r:id="rId70"/>
    <p:sldId id="457" r:id="rId71"/>
    <p:sldId id="747" r:id="rId72"/>
    <p:sldId id="646" r:id="rId73"/>
    <p:sldId id="748" r:id="rId74"/>
    <p:sldId id="749" r:id="rId75"/>
    <p:sldId id="750" r:id="rId76"/>
    <p:sldId id="751" r:id="rId77"/>
    <p:sldId id="398" r:id="rId78"/>
    <p:sldId id="399" r:id="rId79"/>
    <p:sldId id="400" r:id="rId80"/>
    <p:sldId id="401" r:id="rId81"/>
    <p:sldId id="402" r:id="rId82"/>
    <p:sldId id="403" r:id="rId83"/>
    <p:sldId id="405" r:id="rId84"/>
    <p:sldId id="462" r:id="rId85"/>
    <p:sldId id="406" r:id="rId86"/>
    <p:sldId id="465" r:id="rId87"/>
    <p:sldId id="466" r:id="rId88"/>
    <p:sldId id="419" r:id="rId89"/>
    <p:sldId id="471" r:id="rId90"/>
    <p:sldId id="775" r:id="rId91"/>
    <p:sldId id="776" r:id="rId92"/>
    <p:sldId id="474" r:id="rId93"/>
    <p:sldId id="777" r:id="rId94"/>
    <p:sldId id="476" r:id="rId95"/>
    <p:sldId id="477" r:id="rId96"/>
    <p:sldId id="467" r:id="rId97"/>
    <p:sldId id="778" r:id="rId98"/>
    <p:sldId id="779" r:id="rId99"/>
    <p:sldId id="780" r:id="rId100"/>
    <p:sldId id="478" r:id="rId101"/>
    <p:sldId id="479" r:id="rId102"/>
    <p:sldId id="781" r:id="rId103"/>
    <p:sldId id="790" r:id="rId104"/>
  </p:sldIdLst>
  <p:sldSz cx="12192000" cy="6858000"/>
  <p:notesSz cx="6858000" cy="9144000"/>
  <p:custDataLst>
    <p:tags r:id="rId10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11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BE102-0CAD-43D3-81F0-50DC57828E3F}" type="datetimeFigureOut">
              <a:rPr lang="en-GB" smtClean="0"/>
              <a:t>24/11/2023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C07B5-A610-4C27-981E-149B9CB40D84}" type="slidenum">
              <a:rPr lang="en-GB" smtClean="0"/>
              <a:t>‹#›</a:t>
            </a:fld>
            <a:endParaRPr lang="en-GB"/>
          </a:p>
        </p:txBody>
      </p:sp>
    </p:spTree>
    <p:extLst>
      <p:ext uri="{BB962C8B-B14F-4D97-AF65-F5344CB8AC3E}">
        <p14:creationId xmlns:p14="http://schemas.microsoft.com/office/powerpoint/2010/main" val="223350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3F47E436-F8FD-4293-8CCA-2D2DA02D46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E9DECEB4-380A-4F1E-8BA6-544B698594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6388" name="Slide Number Placeholder 3">
            <a:extLst>
              <a:ext uri="{FF2B5EF4-FFF2-40B4-BE49-F238E27FC236}">
                <a16:creationId xmlns:a16="http://schemas.microsoft.com/office/drawing/2014/main" id="{B987EE8F-7EE2-44E5-8362-52D5B7189E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4B0C64B-54C4-4B17-8F7B-1679F9083759}" type="slidenum">
              <a:rPr lang="ar-SA" altLang="en-US" sz="1200"/>
              <a:pPr/>
              <a:t>1</a:t>
            </a:fld>
            <a:endParaRPr lang="ar-SA"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3A01F76D-4B77-49F5-B3D4-C3E8B68ADF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AA15E7F3-D2C2-4CDA-80FA-35B043864A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8436" name="Slide Number Placeholder 3">
            <a:extLst>
              <a:ext uri="{FF2B5EF4-FFF2-40B4-BE49-F238E27FC236}">
                <a16:creationId xmlns:a16="http://schemas.microsoft.com/office/drawing/2014/main" id="{BBEF52F5-2E8C-4F53-804B-37F6EDEA82C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602DF497-6BA4-4E18-9CF4-CC23C8326E98}" type="slidenum">
              <a:rPr lang="ar-SA" altLang="en-US" sz="1200"/>
              <a:pPr/>
              <a:t>2</a:t>
            </a:fld>
            <a:endParaRPr lang="ar-SA"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BAB324D4-CB9D-4A1F-A3D3-752243A0CD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AD707DB9-5217-4A50-94C3-DDE2FC69E4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20484" name="Slide Number Placeholder 3">
            <a:extLst>
              <a:ext uri="{FF2B5EF4-FFF2-40B4-BE49-F238E27FC236}">
                <a16:creationId xmlns:a16="http://schemas.microsoft.com/office/drawing/2014/main" id="{58A37D4B-6B99-4DC3-93A1-0DEF2E7B60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E1EB0826-6268-4407-AD62-E34DCA8921C2}" type="slidenum">
              <a:rPr lang="ar-SA" altLang="en-US" sz="1200"/>
              <a:pPr/>
              <a:t>4</a:t>
            </a:fld>
            <a:endParaRPr lang="ar-SA"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A412F6F3-38BC-4414-A9E9-4159620016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BE9F499-5990-4636-ABEB-EBE1874E33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22532" name="Slide Number Placeholder 3">
            <a:extLst>
              <a:ext uri="{FF2B5EF4-FFF2-40B4-BE49-F238E27FC236}">
                <a16:creationId xmlns:a16="http://schemas.microsoft.com/office/drawing/2014/main" id="{7BD20ADF-0C4C-4601-9138-F92EA63BA4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723276D0-52E5-47FA-91F3-AA02C726AC9B}" type="slidenum">
              <a:rPr lang="ar-SA" altLang="en-US" sz="1200"/>
              <a:pPr/>
              <a:t>5</a:t>
            </a:fld>
            <a:endParaRPr lang="ar-SA"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15B08411-1AAD-45CC-A330-4A9432E581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F6348215-1E63-4CD0-8B1C-F9929D168C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29700" name="Slide Number Placeholder 3">
            <a:extLst>
              <a:ext uri="{FF2B5EF4-FFF2-40B4-BE49-F238E27FC236}">
                <a16:creationId xmlns:a16="http://schemas.microsoft.com/office/drawing/2014/main" id="{1D92FBCB-8165-40CC-AF90-9F182B9069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1706817E-FB52-4352-84B8-22BCA5893BCE}" type="slidenum">
              <a:rPr lang="ar-SA" altLang="en-US" sz="1200"/>
              <a:pPr/>
              <a:t>6</a:t>
            </a:fld>
            <a:endParaRPr lang="ar-SA" altLang="en-US" sz="1200"/>
          </a:p>
        </p:txBody>
      </p:sp>
    </p:spTree>
    <p:extLst>
      <p:ext uri="{BB962C8B-B14F-4D97-AF65-F5344CB8AC3E}">
        <p14:creationId xmlns:p14="http://schemas.microsoft.com/office/powerpoint/2010/main" val="3009278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B6959344-1A02-4B14-B8AE-5E69959377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4A55A248-060E-4087-B6F9-2293C51640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24580" name="Slide Number Placeholder 3">
            <a:extLst>
              <a:ext uri="{FF2B5EF4-FFF2-40B4-BE49-F238E27FC236}">
                <a16:creationId xmlns:a16="http://schemas.microsoft.com/office/drawing/2014/main" id="{0A5F1407-22DC-4122-9B53-B7066982CFF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0FD62C1-3721-4447-A8FF-43B9AC13BFF0}" type="slidenum">
              <a:rPr lang="ar-SA" altLang="en-US" sz="1200"/>
              <a:pPr/>
              <a:t>7</a:t>
            </a:fld>
            <a:endParaRPr lang="ar-SA"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6B53C8-14E4-49A7-A1A5-3BF810B81EBE}" type="slidenum">
              <a:rPr lang="en-GB" smtClean="0"/>
              <a:pPr/>
              <a:t>9</a:t>
            </a:fld>
            <a:endParaRPr lang="en-GB"/>
          </a:p>
        </p:txBody>
      </p:sp>
    </p:spTree>
    <p:extLst>
      <p:ext uri="{BB962C8B-B14F-4D97-AF65-F5344CB8AC3E}">
        <p14:creationId xmlns:p14="http://schemas.microsoft.com/office/powerpoint/2010/main" val="3369551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AD62C6D6-B95C-43F2-BEEC-A519CE5F77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C4B44ECD-C3B2-4BE7-AB92-44FDE58B05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33796" name="Slide Number Placeholder 3">
            <a:extLst>
              <a:ext uri="{FF2B5EF4-FFF2-40B4-BE49-F238E27FC236}">
                <a16:creationId xmlns:a16="http://schemas.microsoft.com/office/drawing/2014/main" id="{DF480372-C9F9-4899-AFBD-20CFCA3372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8272F187-80BC-4625-8A64-C94DFE08423B}" type="slidenum">
              <a:rPr lang="ar-SA" altLang="en-US" sz="1200"/>
              <a:pPr/>
              <a:t>10</a:t>
            </a:fld>
            <a:endParaRPr lang="ar-SA" altLang="en-US" sz="1200"/>
          </a:p>
        </p:txBody>
      </p:sp>
    </p:spTree>
    <p:extLst>
      <p:ext uri="{BB962C8B-B14F-4D97-AF65-F5344CB8AC3E}">
        <p14:creationId xmlns:p14="http://schemas.microsoft.com/office/powerpoint/2010/main" val="3247443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3EBB28FC-4016-4D7E-8346-15E90F5EDD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9A71A076-B3F1-4CCA-910F-95565B9FE0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26628" name="Slide Number Placeholder 3">
            <a:extLst>
              <a:ext uri="{FF2B5EF4-FFF2-40B4-BE49-F238E27FC236}">
                <a16:creationId xmlns:a16="http://schemas.microsoft.com/office/drawing/2014/main" id="{FFF2CA3A-08A1-4C39-847A-9538C6C085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F26A22C0-C044-4E84-AB16-FA2B2BA510A9}" type="slidenum">
              <a:rPr lang="ar-SA" altLang="en-US" sz="1200"/>
              <a:pPr/>
              <a:t>11</a:t>
            </a:fld>
            <a:endParaRPr lang="ar-SA"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79A17730-DA12-44E7-976D-BA619BB3D4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3FE60CF-E323-47B1-BB2E-E5145ECA30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35844" name="Slide Number Placeholder 3">
            <a:extLst>
              <a:ext uri="{FF2B5EF4-FFF2-40B4-BE49-F238E27FC236}">
                <a16:creationId xmlns:a16="http://schemas.microsoft.com/office/drawing/2014/main" id="{3E47732B-E5BC-4346-931C-A78A3AB3C9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8BDEFD08-50BA-48DD-9BA4-E1349897C9B4}" type="slidenum">
              <a:rPr lang="ar-SA" altLang="en-US" sz="1200"/>
              <a:pPr/>
              <a:t>13</a:t>
            </a:fld>
            <a:endParaRPr lang="ar-SA"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9C5E1CBC-7B91-4BE8-9A12-EAAF1EDA09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EBB9BBB3-534B-4146-B163-C96F7292A1A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47108" name="Slide Number Placeholder 3">
            <a:extLst>
              <a:ext uri="{FF2B5EF4-FFF2-40B4-BE49-F238E27FC236}">
                <a16:creationId xmlns:a16="http://schemas.microsoft.com/office/drawing/2014/main" id="{1DC5A860-7818-43CA-ADE6-2B867D9B7E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43BF3751-145F-4AC7-8D52-67FFCEAF40AA}" type="slidenum">
              <a:rPr lang="ar-SA" altLang="en-US" sz="1200"/>
              <a:pPr/>
              <a:t>15</a:t>
            </a:fld>
            <a:endParaRPr lang="ar-SA"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087216E7-CA5D-415A-A009-62DB8A1A2C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1AD7A266-20FF-4C73-B8E4-ACAFDCB70B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53252" name="Slide Number Placeholder 3">
            <a:extLst>
              <a:ext uri="{FF2B5EF4-FFF2-40B4-BE49-F238E27FC236}">
                <a16:creationId xmlns:a16="http://schemas.microsoft.com/office/drawing/2014/main" id="{3007610E-4EEB-4EF5-90D8-FD0481B436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DCB97554-8A56-479B-BD0A-46CF6A7E3A04}" type="slidenum">
              <a:rPr lang="ar-SA" altLang="en-US" sz="1200"/>
              <a:pPr/>
              <a:t>17</a:t>
            </a:fld>
            <a:endParaRPr lang="ar-SA"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E6E00C25-CF3C-46DD-A5AD-91519F695E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D352CE7D-9F49-46CA-A3F6-D5FFAF05E6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59396" name="Slide Number Placeholder 3">
            <a:extLst>
              <a:ext uri="{FF2B5EF4-FFF2-40B4-BE49-F238E27FC236}">
                <a16:creationId xmlns:a16="http://schemas.microsoft.com/office/drawing/2014/main" id="{2783B791-055A-49B9-86E8-683B72A40B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E82FAE3-CAAA-4FD5-A7C5-B0D019C528FE}" type="slidenum">
              <a:rPr lang="ar-SA" altLang="en-US" sz="1200"/>
              <a:pPr/>
              <a:t>19</a:t>
            </a:fld>
            <a:endParaRPr lang="ar-SA"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461BBE59-D98D-4CD7-A625-A1DC42D1AD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E81ACDA7-F540-4C7E-9C86-2E2F862F85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61444" name="Slide Number Placeholder 3">
            <a:extLst>
              <a:ext uri="{FF2B5EF4-FFF2-40B4-BE49-F238E27FC236}">
                <a16:creationId xmlns:a16="http://schemas.microsoft.com/office/drawing/2014/main" id="{4389E914-503E-4486-9453-A6AF7474F7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7ADCE64E-6E96-4462-B9D1-B19C4209C19C}" type="slidenum">
              <a:rPr lang="ar-SA" altLang="en-US" sz="1200"/>
              <a:pPr/>
              <a:t>20</a:t>
            </a:fld>
            <a:endParaRPr lang="ar-SA"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FD8A6A0-FB97-481D-90A1-C2A49D43D8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D069E169-4B95-466E-8BF2-2CAF96066F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63492" name="Slide Number Placeholder 3">
            <a:extLst>
              <a:ext uri="{FF2B5EF4-FFF2-40B4-BE49-F238E27FC236}">
                <a16:creationId xmlns:a16="http://schemas.microsoft.com/office/drawing/2014/main" id="{5CB73A01-9D1C-4B5F-9060-CA165259A6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54858205-42B1-4852-ABC1-462364DAF9EE}" type="slidenum">
              <a:rPr lang="ar-SA" altLang="en-US" sz="1200"/>
              <a:pPr/>
              <a:t>21</a:t>
            </a:fld>
            <a:endParaRPr lang="ar-SA"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9060405F-3FDA-4E73-A254-A442C4E770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238226E5-E90D-4908-B3B1-AA0846E445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65540" name="Slide Number Placeholder 3">
            <a:extLst>
              <a:ext uri="{FF2B5EF4-FFF2-40B4-BE49-F238E27FC236}">
                <a16:creationId xmlns:a16="http://schemas.microsoft.com/office/drawing/2014/main" id="{0695D2BD-934A-40A0-AE55-DC0CF201DC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1E8BFC9A-61D7-4E7A-9B34-2734C8A3F2F8}" type="slidenum">
              <a:rPr lang="ar-SA" altLang="en-US" sz="1200"/>
              <a:pPr/>
              <a:t>22</a:t>
            </a:fld>
            <a:endParaRPr lang="ar-SA"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DD79587C-B4EB-4E47-B899-4EA18384A8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96C36787-95AF-4413-847C-52BE9F065C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71684" name="Slide Number Placeholder 3">
            <a:extLst>
              <a:ext uri="{FF2B5EF4-FFF2-40B4-BE49-F238E27FC236}">
                <a16:creationId xmlns:a16="http://schemas.microsoft.com/office/drawing/2014/main" id="{2B654971-A74A-4327-923E-18B3A9B1CC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F17E1BB8-CA11-456A-800B-56907C1E7F0C}" type="slidenum">
              <a:rPr lang="ar-SA" altLang="en-US" sz="1200"/>
              <a:pPr/>
              <a:t>23</a:t>
            </a:fld>
            <a:endParaRPr lang="ar-SA"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607E20A-4D70-4DFD-9F6B-67622627DE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8FBA8D10-5F38-4226-AD9D-4E11E19109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69636" name="Slide Number Placeholder 3">
            <a:extLst>
              <a:ext uri="{FF2B5EF4-FFF2-40B4-BE49-F238E27FC236}">
                <a16:creationId xmlns:a16="http://schemas.microsoft.com/office/drawing/2014/main" id="{08D5AE8E-9CC0-45DF-9A1F-01DB47B5B6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56388E3-6C48-4CE3-9E5C-21CAA612F1F1}" type="slidenum">
              <a:rPr lang="ar-SA" altLang="en-US" sz="1200"/>
              <a:pPr/>
              <a:t>24</a:t>
            </a:fld>
            <a:endParaRPr lang="ar-SA"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2A06FED3-817A-4205-A29D-E179DB58B7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F0361B0F-50AB-4962-9952-F88ADA2A23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73732" name="Slide Number Placeholder 3">
            <a:extLst>
              <a:ext uri="{FF2B5EF4-FFF2-40B4-BE49-F238E27FC236}">
                <a16:creationId xmlns:a16="http://schemas.microsoft.com/office/drawing/2014/main" id="{B5B5644F-181E-4868-AB52-733E540E45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E7A3E666-F942-42BB-989F-0BA456AA68E6}" type="slidenum">
              <a:rPr lang="ar-SA" altLang="en-US" sz="1200"/>
              <a:pPr/>
              <a:t>25</a:t>
            </a:fld>
            <a:endParaRPr lang="ar-SA"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4097D38D-C20E-4405-B8CF-4A886D957B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FF8753E5-86C6-432B-8DEC-6E17759E81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77828" name="Slide Number Placeholder 3">
            <a:extLst>
              <a:ext uri="{FF2B5EF4-FFF2-40B4-BE49-F238E27FC236}">
                <a16:creationId xmlns:a16="http://schemas.microsoft.com/office/drawing/2014/main" id="{ACD4A671-9A76-4F06-9E25-19C85F373E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DB96C377-8669-4ABB-BB70-27CCC67D159C}" type="slidenum">
              <a:rPr lang="ar-SA" altLang="en-US" sz="1200"/>
              <a:pPr/>
              <a:t>30</a:t>
            </a:fld>
            <a:endParaRPr lang="ar-SA"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1D9DF45B-DBB7-46A0-8206-D3AFDC94D6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76DEDD9E-2F95-4921-9B7B-D48151C157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83972" name="Slide Number Placeholder 3">
            <a:extLst>
              <a:ext uri="{FF2B5EF4-FFF2-40B4-BE49-F238E27FC236}">
                <a16:creationId xmlns:a16="http://schemas.microsoft.com/office/drawing/2014/main" id="{C7201364-562F-4AA3-B610-18512BF63A3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3047C856-E3AB-4BEA-AF84-5208DAB616FF}" type="slidenum">
              <a:rPr lang="ar-SA" altLang="en-US" sz="1200"/>
              <a:pPr/>
              <a:t>31</a:t>
            </a:fld>
            <a:endParaRPr lang="ar-SA"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6A3DDF9A-1EC9-4E47-8F0B-6682E8B455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32DA8F84-1543-48A6-ADCC-528D60B4A0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79876" name="Slide Number Placeholder 3">
            <a:extLst>
              <a:ext uri="{FF2B5EF4-FFF2-40B4-BE49-F238E27FC236}">
                <a16:creationId xmlns:a16="http://schemas.microsoft.com/office/drawing/2014/main" id="{95D59C62-D681-48FE-921E-39AECD1908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4EBD274C-1CF5-431B-AF7A-F1EEED1C9438}" type="slidenum">
              <a:rPr lang="ar-SA" altLang="en-US" sz="1200"/>
              <a:pPr/>
              <a:t>32</a:t>
            </a:fld>
            <a:endParaRPr lang="ar-SA"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8F5BCB65-F694-45EE-B656-66F6C09142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E0BD0C38-3931-4E2E-BA58-147E026699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89092" name="Slide Number Placeholder 3">
            <a:extLst>
              <a:ext uri="{FF2B5EF4-FFF2-40B4-BE49-F238E27FC236}">
                <a16:creationId xmlns:a16="http://schemas.microsoft.com/office/drawing/2014/main" id="{8A42260A-8FEC-4E58-A0E5-ACFB61970C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E7802416-71E4-4565-A6BA-9025B3484032}" type="slidenum">
              <a:rPr lang="ar-SA" altLang="en-US" sz="1200"/>
              <a:pPr/>
              <a:t>33</a:t>
            </a:fld>
            <a:endParaRPr lang="ar-SA"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EBF286E7-47FD-4FC2-A953-AFED834750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981948E9-6A8C-45FD-9EB3-2D9A555BD97D}"/>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88900" indent="-88900">
              <a:buFontTx/>
              <a:buChar char="•"/>
              <a:defRPr/>
            </a:pPr>
            <a:r>
              <a:rPr lang="en-GB" altLang="en-US" sz="1100">
                <a:latin typeface="Arial" panose="020B0604020202020204" pitchFamily="34" charset="0"/>
                <a:cs typeface="Arial" panose="020B0604020202020204" pitchFamily="34" charset="0"/>
              </a:rPr>
              <a:t>The table above details the features of available reliever medications</a:t>
            </a:r>
          </a:p>
          <a:p>
            <a:pPr marL="88900" indent="-88900">
              <a:buFontTx/>
              <a:buChar char="•"/>
              <a:defRPr/>
            </a:pPr>
            <a:r>
              <a:rPr lang="en-GB" altLang="en-US" sz="1100">
                <a:latin typeface="Arial" panose="020B0604020202020204" pitchFamily="34" charset="0"/>
                <a:cs typeface="Arial" panose="020B0604020202020204" pitchFamily="34" charset="0"/>
              </a:rPr>
              <a:t>Reliever medications should be provided as needed at all treatment steps for the quick relief of symptoms</a:t>
            </a:r>
          </a:p>
          <a:p>
            <a:pPr marL="88900" indent="-88900">
              <a:buFontTx/>
              <a:buChar char="•"/>
              <a:defRPr/>
            </a:pPr>
            <a:r>
              <a:rPr lang="en-GB" altLang="en-US" sz="1100">
                <a:latin typeface="Arial" panose="020B0604020202020204" pitchFamily="34" charset="0"/>
                <a:cs typeface="Arial" panose="020B0604020202020204" pitchFamily="34" charset="0"/>
              </a:rPr>
              <a:t>The over use of systemic steroids is common in primary care, resulting in side effects</a:t>
            </a:r>
          </a:p>
          <a:p>
            <a:pPr marL="88900" indent="-88900">
              <a:buFontTx/>
              <a:buChar char="•"/>
              <a:defRPr/>
            </a:pPr>
            <a:r>
              <a:rPr lang="en-GB" altLang="en-US" sz="1100">
                <a:latin typeface="Arial" panose="020B0604020202020204" pitchFamily="34" charset="0"/>
                <a:cs typeface="Arial" panose="020B0604020202020204" pitchFamily="34" charset="0"/>
              </a:rPr>
              <a:t>Side effects of oral corticosteroids that are used on a short-term basis include:</a:t>
            </a:r>
          </a:p>
          <a:p>
            <a:pPr marL="546100" lvl="1" indent="-88900">
              <a:buFontTx/>
              <a:buChar char="•"/>
              <a:defRPr/>
            </a:pPr>
            <a:r>
              <a:rPr lang="en-GB" altLang="en-US" sz="1100">
                <a:latin typeface="Arial" panose="020B0604020202020204" pitchFamily="34" charset="0"/>
                <a:cs typeface="Arial" panose="020B0604020202020204" pitchFamily="34" charset="0"/>
              </a:rPr>
              <a:t>an increase in appetite</a:t>
            </a:r>
          </a:p>
          <a:p>
            <a:pPr marL="546100" lvl="1" indent="-88900">
              <a:buFontTx/>
              <a:buChar char="•"/>
              <a:defRPr/>
            </a:pPr>
            <a:r>
              <a:rPr lang="en-GB" altLang="en-US" sz="1100">
                <a:latin typeface="Arial" panose="020B0604020202020204" pitchFamily="34" charset="0"/>
                <a:cs typeface="Arial" panose="020B0604020202020204" pitchFamily="34" charset="0"/>
              </a:rPr>
              <a:t>weight gain</a:t>
            </a:r>
          </a:p>
          <a:p>
            <a:pPr marL="546100" lvl="1" indent="-88900">
              <a:buFontTx/>
              <a:buChar char="•"/>
              <a:defRPr/>
            </a:pPr>
            <a:r>
              <a:rPr lang="en-GB" altLang="en-US" sz="1100">
                <a:latin typeface="Arial" panose="020B0604020202020204" pitchFamily="34" charset="0"/>
                <a:cs typeface="Arial" panose="020B0604020202020204" pitchFamily="34" charset="0"/>
              </a:rPr>
              <a:t>insomnia</a:t>
            </a:r>
          </a:p>
          <a:p>
            <a:pPr marL="546100" lvl="1" indent="-88900">
              <a:buFontTx/>
              <a:buChar char="•"/>
              <a:defRPr/>
            </a:pPr>
            <a:r>
              <a:rPr lang="en-GB" altLang="en-US" sz="1100">
                <a:latin typeface="Arial" panose="020B0604020202020204" pitchFamily="34" charset="0"/>
                <a:cs typeface="Arial" panose="020B0604020202020204" pitchFamily="34" charset="0"/>
              </a:rPr>
              <a:t>fluid retention </a:t>
            </a:r>
          </a:p>
          <a:p>
            <a:pPr marL="546100" lvl="1" indent="-88900">
              <a:buFontTx/>
              <a:buChar char="•"/>
              <a:defRPr/>
            </a:pPr>
            <a:r>
              <a:rPr lang="en-GB" altLang="en-US" sz="1100">
                <a:latin typeface="Arial" panose="020B0604020202020204" pitchFamily="34" charset="0"/>
                <a:cs typeface="Arial" panose="020B0604020202020204" pitchFamily="34" charset="0"/>
              </a:rPr>
              <a:t>mood changes, such as feeling irritable, or anxious. </a:t>
            </a:r>
          </a:p>
          <a:p>
            <a:pPr marL="88900" indent="-88900">
              <a:buFontTx/>
              <a:buChar char="•"/>
              <a:defRPr/>
            </a:pPr>
            <a:r>
              <a:rPr lang="en-GB" altLang="en-US" sz="1100">
                <a:latin typeface="Arial" panose="020B0604020202020204" pitchFamily="34" charset="0"/>
                <a:cs typeface="Arial" panose="020B0604020202020204" pitchFamily="34" charset="0"/>
              </a:rPr>
              <a:t>Side effects of oral corticosteroids used on a long-term basis (longer than three months) include:</a:t>
            </a:r>
          </a:p>
          <a:p>
            <a:pPr marL="546100" lvl="1" indent="-88900">
              <a:buFontTx/>
              <a:buChar char="•"/>
              <a:defRPr/>
            </a:pPr>
            <a:r>
              <a:rPr lang="en-GB" altLang="en-US" sz="1100">
                <a:latin typeface="Arial" panose="020B0604020202020204" pitchFamily="34" charset="0"/>
                <a:cs typeface="Arial" panose="020B0604020202020204" pitchFamily="34" charset="0"/>
              </a:rPr>
              <a:t>osteoporosis				</a:t>
            </a:r>
          </a:p>
          <a:p>
            <a:pPr marL="546100" lvl="1" indent="-88900">
              <a:buFontTx/>
              <a:buChar char="•"/>
              <a:defRPr/>
            </a:pPr>
            <a:r>
              <a:rPr lang="en-GB" altLang="en-US" sz="1100">
                <a:latin typeface="Arial" panose="020B0604020202020204" pitchFamily="34" charset="0"/>
                <a:cs typeface="Arial" panose="020B0604020202020204" pitchFamily="34" charset="0"/>
              </a:rPr>
              <a:t>hypertension</a:t>
            </a:r>
          </a:p>
          <a:p>
            <a:pPr marL="546100" lvl="1" indent="-88900">
              <a:buFontTx/>
              <a:buChar char="•"/>
              <a:defRPr/>
            </a:pPr>
            <a:r>
              <a:rPr lang="en-GB" altLang="en-US" sz="1100">
                <a:latin typeface="Arial" panose="020B0604020202020204" pitchFamily="34" charset="0"/>
                <a:cs typeface="Arial" panose="020B0604020202020204" pitchFamily="34" charset="0"/>
              </a:rPr>
              <a:t>diabetes</a:t>
            </a:r>
          </a:p>
          <a:p>
            <a:pPr marL="546100" lvl="1" indent="-88900">
              <a:buFontTx/>
              <a:buChar char="•"/>
              <a:defRPr/>
            </a:pPr>
            <a:r>
              <a:rPr lang="en-GB" altLang="en-US" sz="1100">
                <a:latin typeface="Arial" panose="020B0604020202020204" pitchFamily="34" charset="0"/>
                <a:cs typeface="Arial" panose="020B0604020202020204" pitchFamily="34" charset="0"/>
              </a:rPr>
              <a:t>weight gain</a:t>
            </a:r>
          </a:p>
          <a:p>
            <a:pPr marL="546100" lvl="1" indent="-88900">
              <a:buFontTx/>
              <a:buChar char="•"/>
              <a:defRPr/>
            </a:pPr>
            <a:r>
              <a:rPr lang="en-GB" altLang="en-US" sz="1100">
                <a:latin typeface="Arial" panose="020B0604020202020204" pitchFamily="34" charset="0"/>
                <a:cs typeface="Arial" panose="020B0604020202020204" pitchFamily="34" charset="0"/>
              </a:rPr>
              <a:t>increased vulnerability to infection</a:t>
            </a:r>
          </a:p>
          <a:p>
            <a:pPr marL="546100" lvl="1" indent="-88900">
              <a:buFontTx/>
              <a:buChar char="•"/>
              <a:defRPr/>
            </a:pPr>
            <a:r>
              <a:rPr lang="en-GB" altLang="en-US" sz="1100">
                <a:latin typeface="Arial" panose="020B0604020202020204" pitchFamily="34" charset="0"/>
                <a:cs typeface="Arial" panose="020B0604020202020204" pitchFamily="34" charset="0"/>
              </a:rPr>
              <a:t>cataracts and glaucoma</a:t>
            </a:r>
          </a:p>
          <a:p>
            <a:pPr marL="546100" lvl="1" indent="-88900">
              <a:buFontTx/>
              <a:buChar char="•"/>
              <a:defRPr/>
            </a:pPr>
            <a:r>
              <a:rPr lang="en-GB" altLang="en-US" sz="1100">
                <a:latin typeface="Arial" panose="020B0604020202020204" pitchFamily="34" charset="0"/>
                <a:cs typeface="Arial" panose="020B0604020202020204" pitchFamily="34" charset="0"/>
              </a:rPr>
              <a:t>thinning of the skin</a:t>
            </a:r>
          </a:p>
          <a:p>
            <a:pPr marL="546100" lvl="1" indent="-88900">
              <a:buFontTx/>
              <a:buChar char="•"/>
              <a:defRPr/>
            </a:pPr>
            <a:r>
              <a:rPr lang="en-GB" altLang="en-US" sz="1100">
                <a:latin typeface="Arial" panose="020B0604020202020204" pitchFamily="34" charset="0"/>
                <a:cs typeface="Arial" panose="020B0604020202020204" pitchFamily="34" charset="0"/>
              </a:rPr>
              <a:t>bruising easily</a:t>
            </a:r>
          </a:p>
          <a:p>
            <a:pPr marL="546100" lvl="1" indent="-88900">
              <a:buFontTx/>
              <a:buChar char="•"/>
              <a:defRPr/>
            </a:pPr>
            <a:r>
              <a:rPr lang="en-GB" altLang="en-US" sz="1100">
                <a:latin typeface="Arial" panose="020B0604020202020204" pitchFamily="34" charset="0"/>
                <a:cs typeface="Arial" panose="020B0604020202020204" pitchFamily="34" charset="0"/>
              </a:rPr>
              <a:t>muscle weakness.</a:t>
            </a:r>
            <a:endParaRPr lang="en-GB" altLang="en-US">
              <a:latin typeface="Arial" panose="020B0604020202020204" pitchFamily="34" charset="0"/>
              <a:cs typeface="Arial" panose="020B0604020202020204" pitchFamily="34" charset="0"/>
            </a:endParaRPr>
          </a:p>
        </p:txBody>
      </p:sp>
      <p:sp>
        <p:nvSpPr>
          <p:cNvPr id="91140" name="Slide Number Placeholder 3">
            <a:extLst>
              <a:ext uri="{FF2B5EF4-FFF2-40B4-BE49-F238E27FC236}">
                <a16:creationId xmlns:a16="http://schemas.microsoft.com/office/drawing/2014/main" id="{51173BF0-13C7-4849-BFBC-48B46E6DAF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AAAD0CD2-D1E3-4646-A3C7-B6F543E3D6E6}" type="slidenum">
              <a:rPr lang="en-GB" altLang="en-US" sz="1200">
                <a:solidFill>
                  <a:schemeClr val="tx1"/>
                </a:solidFill>
                <a:latin typeface="Times" panose="02020603050405020304" pitchFamily="18" charset="0"/>
                <a:cs typeface="Arial" panose="020B0604020202020204" pitchFamily="34" charset="0"/>
              </a:rPr>
              <a:pPr/>
              <a:t>35</a:t>
            </a:fld>
            <a:endParaRPr lang="en-GB" altLang="en-US" sz="1200">
              <a:solidFill>
                <a:schemeClr val="tx1"/>
              </a:solidFill>
              <a:latin typeface="Times" panose="02020603050405020304" pitchFamily="18"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83BBE2B2-E370-406A-8C58-DBFD62DC7A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72F39E-1962-4E12-98C6-2EA4F1320409}" type="slidenum">
              <a:rPr lang="ar-SA" altLang="en-US" smtClean="0">
                <a:latin typeface="Calibri" panose="020F0502020204030204" pitchFamily="34" charset="0"/>
              </a:rPr>
              <a:pPr/>
              <a:t>36</a:t>
            </a:fld>
            <a:endParaRPr lang="en-US" altLang="en-US">
              <a:latin typeface="Calibri" panose="020F0502020204030204" pitchFamily="34" charset="0"/>
            </a:endParaRPr>
          </a:p>
        </p:txBody>
      </p:sp>
      <p:sp>
        <p:nvSpPr>
          <p:cNvPr id="44035" name="Rectangle 2">
            <a:extLst>
              <a:ext uri="{FF2B5EF4-FFF2-40B4-BE49-F238E27FC236}">
                <a16:creationId xmlns:a16="http://schemas.microsoft.com/office/drawing/2014/main" id="{FEEF9D65-9C43-4FBD-9893-DA0240B53C41}"/>
              </a:ext>
            </a:extLst>
          </p:cNvPr>
          <p:cNvSpPr>
            <a:spLocks noGrp="1" noRot="1" noChangeAspect="1" noChangeArrowheads="1" noTextEdit="1"/>
          </p:cNvSpPr>
          <p:nvPr>
            <p:ph type="sldImg"/>
          </p:nvPr>
        </p:nvSpPr>
        <p:spPr bwMode="auto">
          <a:xfrm>
            <a:off x="393700" y="692150"/>
            <a:ext cx="607060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a:extLst>
              <a:ext uri="{FF2B5EF4-FFF2-40B4-BE49-F238E27FC236}">
                <a16:creationId xmlns:a16="http://schemas.microsoft.com/office/drawing/2014/main" id="{64F3DCAB-23F9-4B1A-A2BF-85C92B1DEBF9}"/>
              </a:ext>
            </a:extLst>
          </p:cNvPr>
          <p:cNvSpPr>
            <a:spLocks noGrp="1" noChangeArrowheads="1"/>
          </p:cNvSpPr>
          <p:nvPr>
            <p:ph type="body" idx="1"/>
          </p:nvPr>
        </p:nvSpPr>
        <p:spPr bwMode="auto">
          <a:xfrm>
            <a:off x="882650" y="4338638"/>
            <a:ext cx="5076825" cy="410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7" tIns="44450" rIns="90487" bIns="44450" numCol="1" anchor="t" anchorCtr="0" compatLnSpc="1">
            <a:prstTxWarp prst="textNoShape">
              <a:avLst/>
            </a:prstTxWarp>
          </a:bodyPr>
          <a:lstStyle/>
          <a:p>
            <a:pPr eaLnBrk="1" hangingPunct="1"/>
            <a:endParaRPr lang="en-GB" altLang="en-US"/>
          </a:p>
        </p:txBody>
      </p:sp>
    </p:spTree>
    <p:extLst>
      <p:ext uri="{BB962C8B-B14F-4D97-AF65-F5344CB8AC3E}">
        <p14:creationId xmlns:p14="http://schemas.microsoft.com/office/powerpoint/2010/main" val="1947787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1FEBF5C8-1720-4765-9838-F0068019AD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3E3F7AC9-E194-4CEA-ACA0-E6EBECDEFB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5236" name="Slide Number Placeholder 3">
            <a:extLst>
              <a:ext uri="{FF2B5EF4-FFF2-40B4-BE49-F238E27FC236}">
                <a16:creationId xmlns:a16="http://schemas.microsoft.com/office/drawing/2014/main" id="{26ADBD18-EDA9-45D7-A105-CE012B497C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404B5A92-D0A8-4392-BEB9-B58F74424BCF}" type="slidenum">
              <a:rPr lang="ar-SA" altLang="en-US" sz="1200"/>
              <a:pPr/>
              <a:t>37</a:t>
            </a:fld>
            <a:endParaRPr lang="ar-SA"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33D04BA1-CF93-4A45-AA74-E706D51F46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7B072B89-3E99-4820-B9C9-01C6710381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7284" name="Slide Number Placeholder 3">
            <a:extLst>
              <a:ext uri="{FF2B5EF4-FFF2-40B4-BE49-F238E27FC236}">
                <a16:creationId xmlns:a16="http://schemas.microsoft.com/office/drawing/2014/main" id="{92E670F1-DF95-431C-83C1-704BD213CF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9F457BB1-0824-4689-BD35-480E17A0BC52}" type="slidenum">
              <a:rPr lang="ar-SA" altLang="en-US" sz="1200"/>
              <a:pPr/>
              <a:t>38</a:t>
            </a:fld>
            <a:endParaRPr lang="ar-SA"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674FB2A2-81F4-4352-A0E8-BB2FDAF5B6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id="{F563B823-AA2B-455F-8521-99019BB0CC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01380" name="Slide Number Placeholder 3">
            <a:extLst>
              <a:ext uri="{FF2B5EF4-FFF2-40B4-BE49-F238E27FC236}">
                <a16:creationId xmlns:a16="http://schemas.microsoft.com/office/drawing/2014/main" id="{7ACA42ED-D416-419F-B861-3DAEE664D7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AE5655E4-1E90-495C-BEBA-09FD5E18186E}" type="slidenum">
              <a:rPr lang="ar-SA" altLang="en-US" sz="1200"/>
              <a:pPr/>
              <a:t>39</a:t>
            </a:fld>
            <a:endParaRPr lang="ar-SA"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0ABFDA61-3E7C-4AE7-8FDC-7E9B5A9D72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E94525D3-D38E-40B5-A521-DB7D4DD30A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05476" name="Slide Number Placeholder 3">
            <a:extLst>
              <a:ext uri="{FF2B5EF4-FFF2-40B4-BE49-F238E27FC236}">
                <a16:creationId xmlns:a16="http://schemas.microsoft.com/office/drawing/2014/main" id="{BE30C086-5610-46DA-94CA-B8FF595EE0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1B5FDEC1-F812-4C4E-9AEA-AF568EA0570A}" type="slidenum">
              <a:rPr lang="ar-SA" altLang="en-US" sz="1200"/>
              <a:pPr/>
              <a:t>40</a:t>
            </a:fld>
            <a:endParaRPr lang="ar-SA"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id="{79F42205-9E05-434A-86E0-79EE361D03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a:extLst>
              <a:ext uri="{FF2B5EF4-FFF2-40B4-BE49-F238E27FC236}">
                <a16:creationId xmlns:a16="http://schemas.microsoft.com/office/drawing/2014/main" id="{B6F620E3-4F38-411B-A410-6B7EC7C03A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09572" name="Slide Number Placeholder 3">
            <a:extLst>
              <a:ext uri="{FF2B5EF4-FFF2-40B4-BE49-F238E27FC236}">
                <a16:creationId xmlns:a16="http://schemas.microsoft.com/office/drawing/2014/main" id="{062DE338-80CF-4E2F-AF2D-540D5EC077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0B9E4032-33A5-4CA2-86EE-A288AF4634B5}" type="slidenum">
              <a:rPr lang="ar-SA" altLang="en-US" sz="1200"/>
              <a:pPr/>
              <a:t>41</a:t>
            </a:fld>
            <a:endParaRPr lang="ar-SA"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39D66AFA-9633-4B02-9146-2966E90087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a:extLst>
              <a:ext uri="{FF2B5EF4-FFF2-40B4-BE49-F238E27FC236}">
                <a16:creationId xmlns:a16="http://schemas.microsoft.com/office/drawing/2014/main" id="{64871365-938B-4732-A5F0-B6DB8F73D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11620" name="Slide Number Placeholder 3">
            <a:extLst>
              <a:ext uri="{FF2B5EF4-FFF2-40B4-BE49-F238E27FC236}">
                <a16:creationId xmlns:a16="http://schemas.microsoft.com/office/drawing/2014/main" id="{AFE55828-CFA6-4765-8C5E-E072193AB0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1CCDE9F8-739F-47A2-80EF-3537A8DD995E}" type="slidenum">
              <a:rPr lang="ar-SA" altLang="en-US" sz="1200"/>
              <a:pPr/>
              <a:t>42</a:t>
            </a:fld>
            <a:endParaRPr lang="ar-SA"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6B11BCD2-C71C-45AB-92AB-21F12191A2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id="{D1F068B1-53C2-4632-9C19-E02A986734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13668" name="Slide Number Placeholder 3">
            <a:extLst>
              <a:ext uri="{FF2B5EF4-FFF2-40B4-BE49-F238E27FC236}">
                <a16:creationId xmlns:a16="http://schemas.microsoft.com/office/drawing/2014/main" id="{3092401D-7B77-4BC8-96F3-F600D647E4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8BBE93B6-277E-4E58-B415-7D2C2CF02B98}" type="slidenum">
              <a:rPr lang="ar-SA" altLang="en-US" sz="1200"/>
              <a:pPr/>
              <a:t>44</a:t>
            </a:fld>
            <a:endParaRPr lang="ar-SA" altLang="en-US" sz="1200"/>
          </a:p>
        </p:txBody>
      </p:sp>
    </p:spTree>
    <p:extLst>
      <p:ext uri="{BB962C8B-B14F-4D97-AF65-F5344CB8AC3E}">
        <p14:creationId xmlns:p14="http://schemas.microsoft.com/office/powerpoint/2010/main" val="1007270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D8AA31F3-17A5-43C8-AC40-A5E4816225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B6CAB596-42B8-4A2C-AC1B-E769FEAD35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24932" name="Slide Number Placeholder 3">
            <a:extLst>
              <a:ext uri="{FF2B5EF4-FFF2-40B4-BE49-F238E27FC236}">
                <a16:creationId xmlns:a16="http://schemas.microsoft.com/office/drawing/2014/main" id="{316B9594-B994-43E8-BA4D-D9915378F1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B651A2C-3E65-4085-BFC0-5E44D0951865}" type="slidenum">
              <a:rPr lang="ar-SA" altLang="en-US" sz="1200"/>
              <a:pPr/>
              <a:t>46</a:t>
            </a:fld>
            <a:endParaRPr lang="ar-SA"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1F0346E-48EA-4FB8-BEA0-6722499F07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4C68C1D9-C327-44F1-85ED-4D5ADB438A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22884" name="Slide Number Placeholder 3">
            <a:extLst>
              <a:ext uri="{FF2B5EF4-FFF2-40B4-BE49-F238E27FC236}">
                <a16:creationId xmlns:a16="http://schemas.microsoft.com/office/drawing/2014/main" id="{671E3675-9EBD-4F80-963A-D5524133EF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EDC85DC-6370-48E2-B8D7-90D75279E67E}" type="slidenum">
              <a:rPr lang="ar-SA" altLang="en-US" sz="1200"/>
              <a:pPr/>
              <a:t>47</a:t>
            </a:fld>
            <a:endParaRPr lang="ar-SA"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2F0083A3-8BBB-489D-9CBC-A4CB63838B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9D88C580-9323-44DB-B6B2-520995D478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altLang="en-US"/>
          </a:p>
        </p:txBody>
      </p:sp>
      <p:sp>
        <p:nvSpPr>
          <p:cNvPr id="56324" name="Slide Number Placeholder 3">
            <a:extLst>
              <a:ext uri="{FF2B5EF4-FFF2-40B4-BE49-F238E27FC236}">
                <a16:creationId xmlns:a16="http://schemas.microsoft.com/office/drawing/2014/main" id="{E8FDEE25-AECD-4831-97CF-0A99536F9C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23845E0-1030-4699-919E-111E8EC5326C}" type="slidenum">
              <a:rPr lang="ar-SA" altLang="en-US" smtClean="0">
                <a:latin typeface="Calibri" panose="020F0502020204030204" pitchFamily="34" charset="0"/>
              </a:rPr>
              <a:pPr/>
              <a:t>48</a:t>
            </a:fld>
            <a:endParaRPr lang="ar-SA"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48A3E777-9473-45F2-A1C1-4D9C1C796B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FE40A41C-F160-4763-A666-D55E3CC0FE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a:t>145_Lowe_Regul Toxicol Pharmacol_2015</a:t>
            </a:r>
            <a:endParaRPr lang="en-US" altLang="en-US"/>
          </a:p>
        </p:txBody>
      </p:sp>
      <p:sp>
        <p:nvSpPr>
          <p:cNvPr id="58372" name="Slide Number Placeholder 3">
            <a:extLst>
              <a:ext uri="{FF2B5EF4-FFF2-40B4-BE49-F238E27FC236}">
                <a16:creationId xmlns:a16="http://schemas.microsoft.com/office/drawing/2014/main" id="{50F4B0AC-CA24-4350-B1FD-A12BDABB4C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F08D49B-FC25-4400-9E5C-969050989B1B}" type="slidenum">
              <a:rPr lang="en-US" altLang="en-US" smtClean="0">
                <a:latin typeface="Calibri" panose="020F0502020204030204" pitchFamily="34" charset="0"/>
              </a:rPr>
              <a:pPr/>
              <a:t>49</a:t>
            </a:fld>
            <a:endParaRPr lang="en-US"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00504302-F55E-4AC6-BF23-F9131AD7D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DB09A8E7-3B31-4100-B094-270A955CFF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altLang="en-US"/>
          </a:p>
        </p:txBody>
      </p:sp>
      <p:sp>
        <p:nvSpPr>
          <p:cNvPr id="70660" name="Slide Number Placeholder 3">
            <a:extLst>
              <a:ext uri="{FF2B5EF4-FFF2-40B4-BE49-F238E27FC236}">
                <a16:creationId xmlns:a16="http://schemas.microsoft.com/office/drawing/2014/main" id="{EC659CB7-A47F-41BD-A767-69B3FF4B02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64661E-CAA6-4DB7-A181-6B8A0FB7BCAF}" type="slidenum">
              <a:rPr lang="ar-SA" altLang="en-US" smtClean="0">
                <a:latin typeface="Calibri" panose="020F0502020204030204" pitchFamily="34" charset="0"/>
              </a:rPr>
              <a:pPr/>
              <a:t>51</a:t>
            </a:fld>
            <a:endParaRPr lang="ar-SA" altLang="en-US">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2719D77B-5CFF-415D-837E-673B58AB2A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a:extLst>
              <a:ext uri="{FF2B5EF4-FFF2-40B4-BE49-F238E27FC236}">
                <a16:creationId xmlns:a16="http://schemas.microsoft.com/office/drawing/2014/main" id="{F8ADA3E8-F606-49CB-A0EA-254BA83208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29028" name="Slide Number Placeholder 3">
            <a:extLst>
              <a:ext uri="{FF2B5EF4-FFF2-40B4-BE49-F238E27FC236}">
                <a16:creationId xmlns:a16="http://schemas.microsoft.com/office/drawing/2014/main" id="{1E16C253-3BBB-404F-AB5B-AE8F6377F0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95D7798-6B85-4F66-A98E-EC6A072ADDAA}" type="slidenum">
              <a:rPr lang="ar-SA" altLang="en-US" sz="1200"/>
              <a:pPr/>
              <a:t>53</a:t>
            </a:fld>
            <a:endParaRPr lang="ar-SA"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06E2B132-4BB0-47EB-91B6-0B1A4EF185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a:extLst>
              <a:ext uri="{FF2B5EF4-FFF2-40B4-BE49-F238E27FC236}">
                <a16:creationId xmlns:a16="http://schemas.microsoft.com/office/drawing/2014/main" id="{39C46A97-6A33-4B34-B89E-FBA94F918E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65892" name="Slide Number Placeholder 3">
            <a:extLst>
              <a:ext uri="{FF2B5EF4-FFF2-40B4-BE49-F238E27FC236}">
                <a16:creationId xmlns:a16="http://schemas.microsoft.com/office/drawing/2014/main" id="{86517D51-94F3-4D9B-9EC0-6E608270A8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96AE00A-EFB8-4726-93B4-7043D2F3B9C5}" type="slidenum">
              <a:rPr lang="ar-SA" altLang="en-US" sz="1200"/>
              <a:pPr/>
              <a:t>55</a:t>
            </a:fld>
            <a:endParaRPr lang="ar-SA" altLang="en-US" sz="1200"/>
          </a:p>
        </p:txBody>
      </p:sp>
    </p:spTree>
    <p:extLst>
      <p:ext uri="{BB962C8B-B14F-4D97-AF65-F5344CB8AC3E}">
        <p14:creationId xmlns:p14="http://schemas.microsoft.com/office/powerpoint/2010/main" val="1843651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9761BAC7-21B6-4335-B8B3-50A3E4404BFF}"/>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97ED9D79-69F0-4459-9BE2-9EA11ED56C2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52228" name="Slide Number Placeholder 3">
            <a:extLst>
              <a:ext uri="{FF2B5EF4-FFF2-40B4-BE49-F238E27FC236}">
                <a16:creationId xmlns:a16="http://schemas.microsoft.com/office/drawing/2014/main" id="{4B92FFAE-A4DA-418D-BC7E-8A126112E5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C3A0D0EE-3D6C-4B4C-B297-3DE41D2DB4B1}" type="slidenum">
              <a:rPr lang="ar-SA" altLang="en-US" smtClean="0">
                <a:latin typeface="Calibri" panose="020F0502020204030204" pitchFamily="34" charset="0"/>
              </a:rPr>
              <a:pPr/>
              <a:t>56</a:t>
            </a:fld>
            <a:endParaRPr lang="ar-SA" altLang="en-US">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B1A7C4E7-1D6F-4AE8-8BA1-0B0A86E6C7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a:extLst>
              <a:ext uri="{FF2B5EF4-FFF2-40B4-BE49-F238E27FC236}">
                <a16:creationId xmlns:a16="http://schemas.microsoft.com/office/drawing/2014/main" id="{FF2DF0CE-BFB9-4237-A2C0-E658989E8A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43364" name="Slide Number Placeholder 3">
            <a:extLst>
              <a:ext uri="{FF2B5EF4-FFF2-40B4-BE49-F238E27FC236}">
                <a16:creationId xmlns:a16="http://schemas.microsoft.com/office/drawing/2014/main" id="{3A40680B-3BEB-465C-B1BE-473D45908E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896BEAC8-3B66-4AF3-88D5-96D6D5B3AF03}" type="slidenum">
              <a:rPr lang="ar-SA" altLang="en-US" sz="1200"/>
              <a:pPr/>
              <a:t>58</a:t>
            </a:fld>
            <a:endParaRPr lang="ar-SA"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87FA52E2-D499-4F51-B65C-0BE2AE2294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a:extLst>
              <a:ext uri="{FF2B5EF4-FFF2-40B4-BE49-F238E27FC236}">
                <a16:creationId xmlns:a16="http://schemas.microsoft.com/office/drawing/2014/main" id="{28E999DF-E164-4E56-8E73-C06FC8FFFF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45412" name="Slide Number Placeholder 3">
            <a:extLst>
              <a:ext uri="{FF2B5EF4-FFF2-40B4-BE49-F238E27FC236}">
                <a16:creationId xmlns:a16="http://schemas.microsoft.com/office/drawing/2014/main" id="{93F0E3BD-5341-4111-AFE6-936F9C14AD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6009F5D9-72DE-418C-887D-876D2844BCE2}" type="slidenum">
              <a:rPr lang="ar-SA" altLang="en-US" sz="1200"/>
              <a:pPr/>
              <a:t>59</a:t>
            </a:fld>
            <a:endParaRPr lang="ar-SA" alt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203589F9-78C4-48CC-A49A-F1A5B190C0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C4FDBD3A-9F45-4614-AD19-767A4231D9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47460" name="Slide Number Placeholder 3">
            <a:extLst>
              <a:ext uri="{FF2B5EF4-FFF2-40B4-BE49-F238E27FC236}">
                <a16:creationId xmlns:a16="http://schemas.microsoft.com/office/drawing/2014/main" id="{41FB00C5-A837-4D45-B85F-3C24E27B57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69B110C-6FBE-4B7B-8BEC-A971698A08ED}" type="slidenum">
              <a:rPr lang="ar-SA" altLang="en-US" sz="1200"/>
              <a:pPr/>
              <a:t>60</a:t>
            </a:fld>
            <a:endParaRPr lang="ar-SA"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203589F9-78C4-48CC-A49A-F1A5B190C0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C4FDBD3A-9F45-4614-AD19-767A4231D9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47460" name="Slide Number Placeholder 3">
            <a:extLst>
              <a:ext uri="{FF2B5EF4-FFF2-40B4-BE49-F238E27FC236}">
                <a16:creationId xmlns:a16="http://schemas.microsoft.com/office/drawing/2014/main" id="{41FB00C5-A837-4D45-B85F-3C24E27B57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69B110C-6FBE-4B7B-8BEC-A971698A08ED}" type="slidenum">
              <a:rPr lang="ar-SA" altLang="en-US" sz="1200"/>
              <a:pPr/>
              <a:t>61</a:t>
            </a:fld>
            <a:endParaRPr lang="ar-SA" altLang="en-US" sz="1200"/>
          </a:p>
        </p:txBody>
      </p:sp>
    </p:spTree>
    <p:extLst>
      <p:ext uri="{BB962C8B-B14F-4D97-AF65-F5344CB8AC3E}">
        <p14:creationId xmlns:p14="http://schemas.microsoft.com/office/powerpoint/2010/main" val="2034210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02360AEE-63B8-4648-9D46-3F956F5E25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a:extLst>
              <a:ext uri="{FF2B5EF4-FFF2-40B4-BE49-F238E27FC236}">
                <a16:creationId xmlns:a16="http://schemas.microsoft.com/office/drawing/2014/main" id="{4C07CB25-2DEA-49CC-8DE0-EE1CEC3C2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51556" name="Slide Number Placeholder 3">
            <a:extLst>
              <a:ext uri="{FF2B5EF4-FFF2-40B4-BE49-F238E27FC236}">
                <a16:creationId xmlns:a16="http://schemas.microsoft.com/office/drawing/2014/main" id="{48CDC5B0-5FF6-45C3-A1FA-1FD042D20F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5A6954BB-A567-48EA-A730-859FD90F4954}" type="slidenum">
              <a:rPr lang="ar-SA" altLang="en-US" sz="1200"/>
              <a:pPr/>
              <a:t>62</a:t>
            </a:fld>
            <a:endParaRPr lang="ar-SA" alt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D2EC1751-6477-42B2-9E92-F4265DDC39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a:extLst>
              <a:ext uri="{FF2B5EF4-FFF2-40B4-BE49-F238E27FC236}">
                <a16:creationId xmlns:a16="http://schemas.microsoft.com/office/drawing/2014/main" id="{4BE35EC0-8C0F-46FA-A499-10D0886456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57700" name="Slide Number Placeholder 3">
            <a:extLst>
              <a:ext uri="{FF2B5EF4-FFF2-40B4-BE49-F238E27FC236}">
                <a16:creationId xmlns:a16="http://schemas.microsoft.com/office/drawing/2014/main" id="{738CE706-3265-4F83-A7F1-BC2DADC2D5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6FF155BE-D205-4E05-8365-8554F4A7709C}" type="slidenum">
              <a:rPr lang="ar-SA" altLang="en-US" sz="1200"/>
              <a:pPr/>
              <a:t>63</a:t>
            </a:fld>
            <a:endParaRPr lang="ar-SA" alt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16572B9E-D19D-42C6-818B-547D8166D9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a:extLst>
              <a:ext uri="{FF2B5EF4-FFF2-40B4-BE49-F238E27FC236}">
                <a16:creationId xmlns:a16="http://schemas.microsoft.com/office/drawing/2014/main" id="{5A77DD5E-FB6B-48CA-A416-8B97402A8B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59748" name="Slide Number Placeholder 3">
            <a:extLst>
              <a:ext uri="{FF2B5EF4-FFF2-40B4-BE49-F238E27FC236}">
                <a16:creationId xmlns:a16="http://schemas.microsoft.com/office/drawing/2014/main" id="{4BBE964B-7265-43BB-B40F-2295E05C03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80C56904-22BB-4EF6-913D-B2BB8C339B01}" type="slidenum">
              <a:rPr lang="ar-SA" altLang="en-US" sz="1200"/>
              <a:pPr/>
              <a:t>64</a:t>
            </a:fld>
            <a:endParaRPr lang="ar-SA" alt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F83A5B7C-98F4-4498-B988-ACD19AFCED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a:extLst>
              <a:ext uri="{FF2B5EF4-FFF2-40B4-BE49-F238E27FC236}">
                <a16:creationId xmlns:a16="http://schemas.microsoft.com/office/drawing/2014/main" id="{6BBCE299-63BD-4779-A39E-E29918B2E1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61796" name="Slide Number Placeholder 3">
            <a:extLst>
              <a:ext uri="{FF2B5EF4-FFF2-40B4-BE49-F238E27FC236}">
                <a16:creationId xmlns:a16="http://schemas.microsoft.com/office/drawing/2014/main" id="{D9607E64-C4C9-49B1-A0BD-238F07E5AB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6FB50CB-FB51-4B17-BB22-2DFCD681E232}" type="slidenum">
              <a:rPr lang="ar-SA" altLang="en-US" sz="1200"/>
              <a:pPr/>
              <a:t>65</a:t>
            </a:fld>
            <a:endParaRPr lang="ar-SA" altLang="en-US"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a:extLst>
              <a:ext uri="{FF2B5EF4-FFF2-40B4-BE49-F238E27FC236}">
                <a16:creationId xmlns:a16="http://schemas.microsoft.com/office/drawing/2014/main" id="{43BED0B3-56CA-49D5-A9DD-1952AE28EC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a:extLst>
              <a:ext uri="{FF2B5EF4-FFF2-40B4-BE49-F238E27FC236}">
                <a16:creationId xmlns:a16="http://schemas.microsoft.com/office/drawing/2014/main" id="{1C42BA09-765B-4628-B3FA-B245AEC565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63844" name="Slide Number Placeholder 3">
            <a:extLst>
              <a:ext uri="{FF2B5EF4-FFF2-40B4-BE49-F238E27FC236}">
                <a16:creationId xmlns:a16="http://schemas.microsoft.com/office/drawing/2014/main" id="{443ED907-0F0D-4555-AE51-920349911B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A2087AE-8F55-407A-BB81-39EFF1C540C9}" type="slidenum">
              <a:rPr lang="ar-SA" altLang="en-US" sz="1200"/>
              <a:pPr/>
              <a:t>67</a:t>
            </a:fld>
            <a:endParaRPr lang="ar-SA" altLang="en-US"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06E2B132-4BB0-47EB-91B6-0B1A4EF185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a:extLst>
              <a:ext uri="{FF2B5EF4-FFF2-40B4-BE49-F238E27FC236}">
                <a16:creationId xmlns:a16="http://schemas.microsoft.com/office/drawing/2014/main" id="{39C46A97-6A33-4B34-B89E-FBA94F918E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165892" name="Slide Number Placeholder 3">
            <a:extLst>
              <a:ext uri="{FF2B5EF4-FFF2-40B4-BE49-F238E27FC236}">
                <a16:creationId xmlns:a16="http://schemas.microsoft.com/office/drawing/2014/main" id="{86517D51-94F3-4D9B-9EC0-6E608270A8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96AE00A-EFB8-4726-93B4-7043D2F3B9C5}" type="slidenum">
              <a:rPr lang="ar-SA" altLang="en-US" sz="1200"/>
              <a:pPr/>
              <a:t>68</a:t>
            </a:fld>
            <a:endParaRPr lang="ar-SA" alt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841393AE-EFFF-46BD-BDD3-6042809F2A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a:extLst>
              <a:ext uri="{FF2B5EF4-FFF2-40B4-BE49-F238E27FC236}">
                <a16:creationId xmlns:a16="http://schemas.microsoft.com/office/drawing/2014/main" id="{BF27CE51-1CD2-45D3-ABB6-584EAFA431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69988" name="Slide Number Placeholder 3">
            <a:extLst>
              <a:ext uri="{FF2B5EF4-FFF2-40B4-BE49-F238E27FC236}">
                <a16:creationId xmlns:a16="http://schemas.microsoft.com/office/drawing/2014/main" id="{97BCBCE4-321B-46FE-9DAC-E5413C2E1A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A3E10DE3-7DBF-45A0-928B-5E9DEDE4111C}" type="slidenum">
              <a:rPr lang="ar-SA" altLang="en-US" sz="1200"/>
              <a:pPr/>
              <a:t>77</a:t>
            </a:fld>
            <a:endParaRPr lang="ar-SA" altLang="en-US"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a:extLst>
              <a:ext uri="{FF2B5EF4-FFF2-40B4-BE49-F238E27FC236}">
                <a16:creationId xmlns:a16="http://schemas.microsoft.com/office/drawing/2014/main" id="{1F4890D0-D1C9-45F6-BB2C-268798E8DF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a:extLst>
              <a:ext uri="{FF2B5EF4-FFF2-40B4-BE49-F238E27FC236}">
                <a16:creationId xmlns:a16="http://schemas.microsoft.com/office/drawing/2014/main" id="{09229B24-2F32-44E4-BF7B-271FF6D89D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72036" name="Slide Number Placeholder 3">
            <a:extLst>
              <a:ext uri="{FF2B5EF4-FFF2-40B4-BE49-F238E27FC236}">
                <a16:creationId xmlns:a16="http://schemas.microsoft.com/office/drawing/2014/main" id="{AC1069C9-D4C3-406C-9F9B-406156FC60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4444521D-5DDA-4A36-9A69-C7694A0957BE}" type="slidenum">
              <a:rPr lang="ar-SA" altLang="en-US" sz="1200"/>
              <a:pPr/>
              <a:t>78</a:t>
            </a:fld>
            <a:endParaRPr lang="ar-SA" altLang="en-US" sz="12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a:extLst>
              <a:ext uri="{FF2B5EF4-FFF2-40B4-BE49-F238E27FC236}">
                <a16:creationId xmlns:a16="http://schemas.microsoft.com/office/drawing/2014/main" id="{A00D0CD3-2EB0-459F-9590-A9DDCA91EB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a:extLst>
              <a:ext uri="{FF2B5EF4-FFF2-40B4-BE49-F238E27FC236}">
                <a16:creationId xmlns:a16="http://schemas.microsoft.com/office/drawing/2014/main" id="{12CC638F-E008-4A23-B46A-F7564BABA3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74084" name="Slide Number Placeholder 3">
            <a:extLst>
              <a:ext uri="{FF2B5EF4-FFF2-40B4-BE49-F238E27FC236}">
                <a16:creationId xmlns:a16="http://schemas.microsoft.com/office/drawing/2014/main" id="{7F5FE343-5B54-42EE-A2EC-0E676649A7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1D6EEE83-BF46-4924-B08C-8A8B439B34CF}" type="slidenum">
              <a:rPr lang="ar-SA" altLang="en-US" sz="1200"/>
              <a:pPr/>
              <a:t>79</a:t>
            </a:fld>
            <a:endParaRPr lang="ar-SA" altLang="en-US"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a:extLst>
              <a:ext uri="{FF2B5EF4-FFF2-40B4-BE49-F238E27FC236}">
                <a16:creationId xmlns:a16="http://schemas.microsoft.com/office/drawing/2014/main" id="{A051B760-BA82-4554-AB05-DE6A72BD7B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a:extLst>
              <a:ext uri="{FF2B5EF4-FFF2-40B4-BE49-F238E27FC236}">
                <a16:creationId xmlns:a16="http://schemas.microsoft.com/office/drawing/2014/main" id="{C87590E7-8C98-4A96-B389-38C6A76D93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77156" name="Slide Number Placeholder 3">
            <a:extLst>
              <a:ext uri="{FF2B5EF4-FFF2-40B4-BE49-F238E27FC236}">
                <a16:creationId xmlns:a16="http://schemas.microsoft.com/office/drawing/2014/main" id="{1D46760F-4DF4-4C2E-92FE-6BE3544A9D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6C61DC09-D510-4B9C-B5BD-D211B67071F3}" type="slidenum">
              <a:rPr lang="ar-SA" altLang="en-US" sz="1200"/>
              <a:pPr/>
              <a:t>80</a:t>
            </a:fld>
            <a:endParaRPr lang="ar-SA"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a:extLst>
              <a:ext uri="{FF2B5EF4-FFF2-40B4-BE49-F238E27FC236}">
                <a16:creationId xmlns:a16="http://schemas.microsoft.com/office/drawing/2014/main" id="{C9C9CC1D-58E6-4195-AD4F-7F52D464E3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a:extLst>
              <a:ext uri="{FF2B5EF4-FFF2-40B4-BE49-F238E27FC236}">
                <a16:creationId xmlns:a16="http://schemas.microsoft.com/office/drawing/2014/main" id="{97BC8766-9F66-43DD-A3A9-6F62EE841A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79204" name="Slide Number Placeholder 3">
            <a:extLst>
              <a:ext uri="{FF2B5EF4-FFF2-40B4-BE49-F238E27FC236}">
                <a16:creationId xmlns:a16="http://schemas.microsoft.com/office/drawing/2014/main" id="{2EB8BCA4-23C1-47D7-BA8C-F2643FEE3E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C9924CFF-0F9E-4709-BCBF-A65108B34C30}" type="slidenum">
              <a:rPr lang="ar-SA" altLang="en-US" sz="1200"/>
              <a:pPr/>
              <a:t>81</a:t>
            </a:fld>
            <a:endParaRPr lang="ar-SA" alt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a:extLst>
              <a:ext uri="{FF2B5EF4-FFF2-40B4-BE49-F238E27FC236}">
                <a16:creationId xmlns:a16="http://schemas.microsoft.com/office/drawing/2014/main" id="{DC56168A-0C56-46E7-B729-2CDDA1206E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a:extLst>
              <a:ext uri="{FF2B5EF4-FFF2-40B4-BE49-F238E27FC236}">
                <a16:creationId xmlns:a16="http://schemas.microsoft.com/office/drawing/2014/main" id="{D212E263-612D-44E0-ADB1-B32F8D9B9A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81252" name="Slide Number Placeholder 3">
            <a:extLst>
              <a:ext uri="{FF2B5EF4-FFF2-40B4-BE49-F238E27FC236}">
                <a16:creationId xmlns:a16="http://schemas.microsoft.com/office/drawing/2014/main" id="{EF051E07-82FD-4236-B18B-BA6FD1EEEA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16391976-2CC4-4D4E-BEAB-C4FF3C4E7953}" type="slidenum">
              <a:rPr lang="ar-SA" altLang="en-US" sz="1200"/>
              <a:pPr/>
              <a:t>82</a:t>
            </a:fld>
            <a:endParaRPr lang="ar-SA" alt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a:extLst>
              <a:ext uri="{FF2B5EF4-FFF2-40B4-BE49-F238E27FC236}">
                <a16:creationId xmlns:a16="http://schemas.microsoft.com/office/drawing/2014/main" id="{3182984A-E75A-4B49-A4B3-3951705529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a:extLst>
              <a:ext uri="{FF2B5EF4-FFF2-40B4-BE49-F238E27FC236}">
                <a16:creationId xmlns:a16="http://schemas.microsoft.com/office/drawing/2014/main" id="{0D1317F5-E806-4086-87E2-AC80CED86C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85348" name="Slide Number Placeholder 3">
            <a:extLst>
              <a:ext uri="{FF2B5EF4-FFF2-40B4-BE49-F238E27FC236}">
                <a16:creationId xmlns:a16="http://schemas.microsoft.com/office/drawing/2014/main" id="{0100F94B-D0B8-4BA0-A30B-42197939CB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1pPr>
            <a:lvl2pPr marL="742950" indent="-28575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2pPr>
            <a:lvl3pPr marL="11430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3pPr>
            <a:lvl4pPr marL="16002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4pPr>
            <a:lvl5pPr marL="2057400" indent="-22860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B1513BDD-179A-4CE6-95CA-5F38A66D66E5}" type="slidenum">
              <a:rPr lang="ar-SA" altLang="en-US" sz="1200"/>
              <a:pPr/>
              <a:t>83</a:t>
            </a:fld>
            <a:endParaRPr lang="ar-SA" altLang="en-US"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017DF911-BED3-4BED-A7FA-12F2740EB0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a:extLst>
              <a:ext uri="{FF2B5EF4-FFF2-40B4-BE49-F238E27FC236}">
                <a16:creationId xmlns:a16="http://schemas.microsoft.com/office/drawing/2014/main" id="{3AD4CF54-D4A8-4424-A8D6-B650DA37AE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2164" name="Slide Number Placeholder 3">
            <a:extLst>
              <a:ext uri="{FF2B5EF4-FFF2-40B4-BE49-F238E27FC236}">
                <a16:creationId xmlns:a16="http://schemas.microsoft.com/office/drawing/2014/main" id="{B0945352-C3A8-45EB-BFD1-09644D2196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9C9755BD-FF12-4D05-9530-0B810290805B}" type="slidenum">
              <a:rPr lang="ar-SA" altLang="en-US" sz="1200"/>
              <a:pPr/>
              <a:t>85</a:t>
            </a:fld>
            <a:endParaRPr lang="ar-SA" alt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0DDB1405-6B79-4320-BE5E-8D0D220B34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id="{61D4C97E-BE2B-43C8-874F-30EB5F280C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3188" name="Slide Number Placeholder 3">
            <a:extLst>
              <a:ext uri="{FF2B5EF4-FFF2-40B4-BE49-F238E27FC236}">
                <a16:creationId xmlns:a16="http://schemas.microsoft.com/office/drawing/2014/main" id="{CDA7C97B-1158-459C-902F-240CF183FF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D2AC1709-035E-4E62-80FC-97F623BD3D44}" type="slidenum">
              <a:rPr lang="ar-SA" altLang="en-US" sz="1200"/>
              <a:pPr/>
              <a:t>88</a:t>
            </a:fld>
            <a:endParaRPr lang="ar-SA" alt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BC41A783-C348-4301-96B9-4CEEBE1E58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a:extLst>
              <a:ext uri="{FF2B5EF4-FFF2-40B4-BE49-F238E27FC236}">
                <a16:creationId xmlns:a16="http://schemas.microsoft.com/office/drawing/2014/main" id="{32CA4880-7597-42E8-828D-7D0945EF4E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4212" name="Slide Number Placeholder 3">
            <a:extLst>
              <a:ext uri="{FF2B5EF4-FFF2-40B4-BE49-F238E27FC236}">
                <a16:creationId xmlns:a16="http://schemas.microsoft.com/office/drawing/2014/main" id="{EF21ED54-FAAA-46A4-83E0-2E9451BEAA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E8CE978F-390F-4100-B65A-9EB84B19E3E9}" type="slidenum">
              <a:rPr lang="ar-SA" altLang="en-US" sz="1200"/>
              <a:pPr/>
              <a:t>89</a:t>
            </a:fld>
            <a:endParaRPr lang="ar-SA" alt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9BAFFFC1-683E-4280-A9D1-FD8748CE17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AE02D23E-9302-48BE-8F53-39B64345FC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5236" name="Slide Number Placeholder 3">
            <a:extLst>
              <a:ext uri="{FF2B5EF4-FFF2-40B4-BE49-F238E27FC236}">
                <a16:creationId xmlns:a16="http://schemas.microsoft.com/office/drawing/2014/main" id="{644AE859-15FC-447B-9C1C-4F4F7D44AB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08B0A520-3B51-49F7-B143-AD9B9795A2F8}" type="slidenum">
              <a:rPr lang="ar-SA" altLang="en-US" sz="1200"/>
              <a:pPr/>
              <a:t>90</a:t>
            </a:fld>
            <a:endParaRPr lang="ar-SA" altLang="en-US"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46EF2F9B-B2B3-4A94-9421-BF73E96EB8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6CFE72D5-51AA-44F3-B879-7BA3F41E1C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6260" name="Slide Number Placeholder 3">
            <a:extLst>
              <a:ext uri="{FF2B5EF4-FFF2-40B4-BE49-F238E27FC236}">
                <a16:creationId xmlns:a16="http://schemas.microsoft.com/office/drawing/2014/main" id="{F1568FDE-050F-4E28-B843-33E1E22D11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5A23FF45-F8C3-4A90-8941-A332F88340F2}" type="slidenum">
              <a:rPr lang="ar-SA" altLang="en-US" sz="1200"/>
              <a:pPr/>
              <a:t>91</a:t>
            </a:fld>
            <a:endParaRPr lang="ar-SA" alt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5F5FA1E6-E14C-4BF8-B7AA-B24896832E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7A0984D3-9BAA-4BAF-BBF2-58708FA100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7284" name="Slide Number Placeholder 3">
            <a:extLst>
              <a:ext uri="{FF2B5EF4-FFF2-40B4-BE49-F238E27FC236}">
                <a16:creationId xmlns:a16="http://schemas.microsoft.com/office/drawing/2014/main" id="{B354CF12-B30F-42F1-89EF-077865A8DC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D5C87BD5-928A-497B-B98A-FFED707444BA}" type="slidenum">
              <a:rPr lang="ar-SA" altLang="en-US" sz="1200"/>
              <a:pPr/>
              <a:t>92</a:t>
            </a:fld>
            <a:endParaRPr lang="ar-SA" altLang="en-US"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4B971973-8C64-4709-9C7F-D59257612B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a:extLst>
              <a:ext uri="{FF2B5EF4-FFF2-40B4-BE49-F238E27FC236}">
                <a16:creationId xmlns:a16="http://schemas.microsoft.com/office/drawing/2014/main" id="{479862D4-B2BC-48B8-8847-40B921842D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8308" name="Slide Number Placeholder 3">
            <a:extLst>
              <a:ext uri="{FF2B5EF4-FFF2-40B4-BE49-F238E27FC236}">
                <a16:creationId xmlns:a16="http://schemas.microsoft.com/office/drawing/2014/main" id="{CA0C096A-9BD9-4E47-8C88-3BA51F5461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5C120C1B-D781-4FA8-80A0-F5AA1187898F}" type="slidenum">
              <a:rPr lang="ar-SA" altLang="en-US" sz="1200"/>
              <a:pPr/>
              <a:t>93</a:t>
            </a:fld>
            <a:endParaRPr lang="ar-SA" alt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A06A26AB-5545-42EC-8FDD-E7987A7A70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id="{AC33798E-F537-4CE5-A55C-BA053A185F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99332" name="Slide Number Placeholder 3">
            <a:extLst>
              <a:ext uri="{FF2B5EF4-FFF2-40B4-BE49-F238E27FC236}">
                <a16:creationId xmlns:a16="http://schemas.microsoft.com/office/drawing/2014/main" id="{4EE704DF-267C-4E76-B1B3-753D7E83BD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98809D71-B6FB-43D1-8F5E-064CB84AE22B}" type="slidenum">
              <a:rPr lang="ar-SA" altLang="en-US" sz="1200"/>
              <a:pPr/>
              <a:t>94</a:t>
            </a:fld>
            <a:endParaRPr lang="ar-SA" alt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914754B9-F37F-46A3-BC5E-C74DDB89A6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CDBF8A37-91AD-4A67-AFC1-B18879DE1F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00356" name="Slide Number Placeholder 3">
            <a:extLst>
              <a:ext uri="{FF2B5EF4-FFF2-40B4-BE49-F238E27FC236}">
                <a16:creationId xmlns:a16="http://schemas.microsoft.com/office/drawing/2014/main" id="{5FA7388E-4A1A-4F9C-A2DF-4ACF35B472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270DDCBC-6DC3-41C9-A98A-8419C2F57BF4}" type="slidenum">
              <a:rPr lang="ar-SA" altLang="en-US" sz="1200"/>
              <a:pPr/>
              <a:t>95</a:t>
            </a:fld>
            <a:endParaRPr lang="ar-SA"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0EF415FB-B361-45F3-B451-2D8208A9EA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id="{783A2072-6689-4DC0-92F7-801345F166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01380" name="Slide Number Placeholder 3">
            <a:extLst>
              <a:ext uri="{FF2B5EF4-FFF2-40B4-BE49-F238E27FC236}">
                <a16:creationId xmlns:a16="http://schemas.microsoft.com/office/drawing/2014/main" id="{513682EB-A04A-4197-8E9B-C87D62E674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4FE0D515-6A90-4B81-898C-D3C48B817805}" type="slidenum">
              <a:rPr lang="ar-SA" altLang="en-US" sz="1200"/>
              <a:pPr/>
              <a:t>100</a:t>
            </a:fld>
            <a:endParaRPr lang="ar-SA" altLang="en-US" sz="120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8D405CCB-FC77-4837-87B7-29AF9D5EE9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a:extLst>
              <a:ext uri="{FF2B5EF4-FFF2-40B4-BE49-F238E27FC236}">
                <a16:creationId xmlns:a16="http://schemas.microsoft.com/office/drawing/2014/main" id="{5DB03628-3771-46FB-9E8A-6136425EBF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102404" name="Slide Number Placeholder 3">
            <a:extLst>
              <a:ext uri="{FF2B5EF4-FFF2-40B4-BE49-F238E27FC236}">
                <a16:creationId xmlns:a16="http://schemas.microsoft.com/office/drawing/2014/main" id="{3DFF9329-468C-47D2-BFE9-8A3D3A4B0A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993300"/>
                </a:solidFill>
                <a:latin typeface="Tahoma" panose="020B0604030504040204" pitchFamily="34" charset="0"/>
              </a:defRPr>
            </a:lvl1pPr>
            <a:lvl2pPr marL="742950" indent="-285750">
              <a:defRPr sz="2000" b="1">
                <a:solidFill>
                  <a:srgbClr val="993300"/>
                </a:solidFill>
                <a:latin typeface="Tahoma" panose="020B0604030504040204" pitchFamily="34" charset="0"/>
              </a:defRPr>
            </a:lvl2pPr>
            <a:lvl3pPr marL="1143000" indent="-228600">
              <a:defRPr sz="2000" b="1">
                <a:solidFill>
                  <a:srgbClr val="993300"/>
                </a:solidFill>
                <a:latin typeface="Tahoma" panose="020B0604030504040204" pitchFamily="34" charset="0"/>
              </a:defRPr>
            </a:lvl3pPr>
            <a:lvl4pPr marL="1600200" indent="-228600">
              <a:defRPr sz="2000" b="1">
                <a:solidFill>
                  <a:srgbClr val="993300"/>
                </a:solidFill>
                <a:latin typeface="Tahoma" panose="020B0604030504040204" pitchFamily="34" charset="0"/>
              </a:defRPr>
            </a:lvl4pPr>
            <a:lvl5pPr marL="2057400" indent="-228600">
              <a:defRPr sz="2000" b="1">
                <a:solidFill>
                  <a:srgbClr val="993300"/>
                </a:solidFill>
                <a:latin typeface="Tahoma" panose="020B0604030504040204" pitchFamily="34" charset="0"/>
              </a:defRPr>
            </a:lvl5pPr>
            <a:lvl6pPr marL="25146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6pPr>
            <a:lvl7pPr marL="29718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7pPr>
            <a:lvl8pPr marL="34290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8pPr>
            <a:lvl9pPr marL="3886200" indent="-228600" eaLnBrk="0" fontAlgn="base" hangingPunct="0">
              <a:lnSpc>
                <a:spcPct val="80000"/>
              </a:lnSpc>
              <a:spcBef>
                <a:spcPct val="20000"/>
              </a:spcBef>
              <a:spcAft>
                <a:spcPct val="40000"/>
              </a:spcAft>
              <a:buClr>
                <a:srgbClr val="FFFF00"/>
              </a:buClr>
              <a:buSzPct val="65000"/>
              <a:buFont typeface="Wingdings" panose="05000000000000000000" pitchFamily="2" charset="2"/>
              <a:defRPr sz="2000" b="1">
                <a:solidFill>
                  <a:srgbClr val="993300"/>
                </a:solidFill>
                <a:latin typeface="Tahoma" panose="020B0604030504040204" pitchFamily="34" charset="0"/>
              </a:defRPr>
            </a:lvl9pPr>
          </a:lstStyle>
          <a:p>
            <a:fld id="{E5DAC02F-DBFC-414F-A654-B158D0E34CEB}" type="slidenum">
              <a:rPr lang="ar-SA" altLang="en-US" sz="1200"/>
              <a:pPr/>
              <a:t>101</a:t>
            </a:fld>
            <a:endParaRPr lang="ar-SA" altLang="en-US"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hyperlink" Target="https://saudithoracicsociety.org/sina/" TargetMode="External"/><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5B063488-997D-485C-AFAA-9D21460C31D0}"/>
              </a:ext>
            </a:extLst>
          </p:cNvPr>
          <p:cNvGraphicFramePr>
            <a:graphicFrameLocks noChangeAspect="1"/>
          </p:cNvGraphicFramePr>
          <p:nvPr userDrawn="1">
            <p:custDataLst>
              <p:tags r:id="rId1"/>
            </p:custDataLst>
            <p:extLst>
              <p:ext uri="{D42A27DB-BD31-4B8C-83A1-F6EECF244321}">
                <p14:modId xmlns:p14="http://schemas.microsoft.com/office/powerpoint/2010/main" val="2555440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0B681942-3646-4CBD-82A9-F677FB40E352}"/>
              </a:ext>
            </a:extLst>
          </p:cNvPr>
          <p:cNvPicPr>
            <a:picLocks noChangeAspect="1"/>
          </p:cNvPicPr>
          <p:nvPr userDrawn="1"/>
        </p:nvPicPr>
        <p:blipFill>
          <a:blip r:embed="rId5"/>
          <a:stretch>
            <a:fillRect/>
          </a:stretch>
        </p:blipFill>
        <p:spPr>
          <a:xfrm>
            <a:off x="441210" y="4806950"/>
            <a:ext cx="3414713" cy="1183837"/>
          </a:xfrm>
          <a:prstGeom prst="rect">
            <a:avLst/>
          </a:prstGeom>
        </p:spPr>
      </p:pic>
      <p:sp>
        <p:nvSpPr>
          <p:cNvPr id="2" name="Title 1">
            <a:extLst>
              <a:ext uri="{FF2B5EF4-FFF2-40B4-BE49-F238E27FC236}">
                <a16:creationId xmlns:a16="http://schemas.microsoft.com/office/drawing/2014/main" id="{973D7542-F413-43EE-BBDD-7946EEA6F34D}"/>
              </a:ext>
            </a:extLst>
          </p:cNvPr>
          <p:cNvSpPr>
            <a:spLocks noGrp="1"/>
          </p:cNvSpPr>
          <p:nvPr>
            <p:ph type="ctrTitle"/>
          </p:nvPr>
        </p:nvSpPr>
        <p:spPr>
          <a:xfrm>
            <a:off x="4256355" y="1041400"/>
            <a:ext cx="7476209" cy="2387600"/>
          </a:xfrm>
        </p:spPr>
        <p:txBody>
          <a:bodyPr vert="horz" anchor="b">
            <a:normAutofit/>
          </a:bodyPr>
          <a:lstStyle>
            <a:lvl1pPr algn="ctr">
              <a:defRPr sz="6000" b="1">
                <a:solidFill>
                  <a:schemeClr val="accent6">
                    <a:lumMod val="75000"/>
                  </a:schemeClr>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4E4D2E25-163D-47B0-9531-5724899265F3}"/>
              </a:ext>
            </a:extLst>
          </p:cNvPr>
          <p:cNvSpPr>
            <a:spLocks noGrp="1"/>
          </p:cNvSpPr>
          <p:nvPr>
            <p:ph type="subTitle" idx="1"/>
          </p:nvPr>
        </p:nvSpPr>
        <p:spPr>
          <a:xfrm>
            <a:off x="4256355" y="3642519"/>
            <a:ext cx="747620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C95B0F49-18E8-4312-BDAF-4CEB3BE0EE8A}"/>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5" name="Footer Placeholder 4">
            <a:extLst>
              <a:ext uri="{FF2B5EF4-FFF2-40B4-BE49-F238E27FC236}">
                <a16:creationId xmlns:a16="http://schemas.microsoft.com/office/drawing/2014/main" id="{9761510B-8197-45B8-8CAB-60B055E573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78EB6D-4A3D-4628-9892-F8E42F955A59}"/>
              </a:ext>
            </a:extLst>
          </p:cNvPr>
          <p:cNvSpPr>
            <a:spLocks noGrp="1"/>
          </p:cNvSpPr>
          <p:nvPr>
            <p:ph type="sldNum" sz="quarter" idx="12"/>
          </p:nvPr>
        </p:nvSpPr>
        <p:spPr/>
        <p:txBody>
          <a:bodyPr/>
          <a:lstStyle/>
          <a:p>
            <a:fld id="{46F19B14-859B-4E27-A7CD-A858A08EAA0A}" type="slidenum">
              <a:rPr lang="en-GB" smtClean="0"/>
              <a:t>‹#›</a:t>
            </a:fld>
            <a:endParaRPr lang="en-GB"/>
          </a:p>
        </p:txBody>
      </p:sp>
      <p:pic>
        <p:nvPicPr>
          <p:cNvPr id="13" name="Picture 12">
            <a:extLst>
              <a:ext uri="{FF2B5EF4-FFF2-40B4-BE49-F238E27FC236}">
                <a16:creationId xmlns:a16="http://schemas.microsoft.com/office/drawing/2014/main" id="{8FF7A306-6D5C-C8CD-24A8-D96CCA41DF00}"/>
              </a:ext>
            </a:extLst>
          </p:cNvPr>
          <p:cNvPicPr>
            <a:picLocks noChangeAspect="1"/>
          </p:cNvPicPr>
          <p:nvPr userDrawn="1"/>
        </p:nvPicPr>
        <p:blipFill>
          <a:blip r:embed="rId6"/>
          <a:stretch>
            <a:fillRect/>
          </a:stretch>
        </p:blipFill>
        <p:spPr>
          <a:xfrm>
            <a:off x="348573" y="1100011"/>
            <a:ext cx="3507350" cy="35115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37786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0F3092AA-4DC4-45B7-A4BA-5A72B31DF0D2}"/>
              </a:ext>
            </a:extLst>
          </p:cNvPr>
          <p:cNvGraphicFramePr>
            <a:graphicFrameLocks noChangeAspect="1"/>
          </p:cNvGraphicFramePr>
          <p:nvPr userDrawn="1">
            <p:custDataLst>
              <p:tags r:id="rId1"/>
            </p:custDataLst>
            <p:extLst>
              <p:ext uri="{D42A27DB-BD31-4B8C-83A1-F6EECF244321}">
                <p14:modId xmlns:p14="http://schemas.microsoft.com/office/powerpoint/2010/main" val="18058743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Picture 8">
            <a:extLst>
              <a:ext uri="{FF2B5EF4-FFF2-40B4-BE49-F238E27FC236}">
                <a16:creationId xmlns:a16="http://schemas.microsoft.com/office/drawing/2014/main" id="{457D81C6-E241-49BD-8235-4DE9B4D66BB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57733" y="249441"/>
            <a:ext cx="1004317" cy="1056847"/>
          </a:xfrm>
          <a:prstGeom prst="rect">
            <a:avLst/>
          </a:prstGeom>
        </p:spPr>
      </p:pic>
      <p:sp>
        <p:nvSpPr>
          <p:cNvPr id="3" name="Content Placeholder 2">
            <a:extLst>
              <a:ext uri="{FF2B5EF4-FFF2-40B4-BE49-F238E27FC236}">
                <a16:creationId xmlns:a16="http://schemas.microsoft.com/office/drawing/2014/main" id="{1A1557D4-73CA-4314-80B8-D6492F808C36}"/>
              </a:ext>
            </a:extLst>
          </p:cNvPr>
          <p:cNvSpPr>
            <a:spLocks noGrp="1"/>
          </p:cNvSpPr>
          <p:nvPr>
            <p:ph idx="1" hasCustomPrompt="1"/>
          </p:nvPr>
        </p:nvSpPr>
        <p:spPr/>
        <p:txBody>
          <a:bodyPr/>
          <a:lstStyle>
            <a:lvl1pPr marL="457200" indent="-457200" algn="just" defTabSz="914400" rtl="0" eaLnBrk="1" latinLnBrk="0" hangingPunct="1">
              <a:lnSpc>
                <a:spcPct val="100000"/>
              </a:lnSpc>
              <a:spcBef>
                <a:spcPts val="600"/>
              </a:spcBef>
              <a:spcAft>
                <a:spcPct val="40000"/>
              </a:spcAft>
              <a:buClr>
                <a:schemeClr val="accent6">
                  <a:lumMod val="75000"/>
                </a:schemeClr>
              </a:buClr>
              <a:buSzPct val="100000"/>
              <a:buFont typeface="Arial" panose="020B0604020202020204" pitchFamily="34" charset="0"/>
              <a:buChar char="•"/>
              <a:defRPr lang="en-US" sz="2800" kern="1200" dirty="0">
                <a:solidFill>
                  <a:schemeClr val="tx1"/>
                </a:solidFill>
                <a:latin typeface="+mn-lt"/>
                <a:ea typeface="+mn-ea"/>
                <a:cs typeface="Arial" charset="0"/>
              </a:defRPr>
            </a:lvl1pPr>
            <a:lvl2pPr>
              <a:buClr>
                <a:schemeClr val="accent6">
                  <a:lumMod val="75000"/>
                </a:schemeClr>
              </a:buClr>
              <a:defRPr/>
            </a:lvl2pPr>
          </a:lstStyle>
          <a:p>
            <a:pPr lvl="0"/>
            <a:r>
              <a:rPr lang="en-US" dirty="0"/>
              <a:t>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E92F8F99-493F-43D9-8C5A-3DA4B5002D93}"/>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6" name="Slide Number Placeholder 5">
            <a:extLst>
              <a:ext uri="{FF2B5EF4-FFF2-40B4-BE49-F238E27FC236}">
                <a16:creationId xmlns:a16="http://schemas.microsoft.com/office/drawing/2014/main" id="{F0DECC2A-2ACF-4516-A17D-0E9722EF5BDC}"/>
              </a:ext>
            </a:extLst>
          </p:cNvPr>
          <p:cNvSpPr>
            <a:spLocks noGrp="1"/>
          </p:cNvSpPr>
          <p:nvPr>
            <p:ph type="sldNum" sz="quarter" idx="12"/>
          </p:nvPr>
        </p:nvSpPr>
        <p:spPr/>
        <p:txBody>
          <a:bodyPr/>
          <a:lstStyle/>
          <a:p>
            <a:fld id="{46F19B14-859B-4E27-A7CD-A858A08EAA0A}" type="slidenum">
              <a:rPr lang="en-GB" smtClean="0"/>
              <a:t>‹#›</a:t>
            </a:fld>
            <a:endParaRPr lang="en-GB"/>
          </a:p>
        </p:txBody>
      </p:sp>
      <p:sp>
        <p:nvSpPr>
          <p:cNvPr id="7" name="Title 1">
            <a:extLst>
              <a:ext uri="{FF2B5EF4-FFF2-40B4-BE49-F238E27FC236}">
                <a16:creationId xmlns:a16="http://schemas.microsoft.com/office/drawing/2014/main" id="{1BA88638-858A-4666-9D14-EEE8FA44C93E}"/>
              </a:ext>
            </a:extLst>
          </p:cNvPr>
          <p:cNvSpPr>
            <a:spLocks noGrp="1"/>
          </p:cNvSpPr>
          <p:nvPr>
            <p:ph type="title"/>
          </p:nvPr>
        </p:nvSpPr>
        <p:spPr>
          <a:xfrm>
            <a:off x="1162050" y="319088"/>
            <a:ext cx="9791700" cy="1076895"/>
          </a:xfrm>
          <a:prstGeom prst="rect">
            <a:avLst/>
          </a:prstGeom>
        </p:spPr>
        <p:txBody>
          <a:bodyPr vert="horz"/>
          <a:lstStyle>
            <a:lvl1pPr>
              <a:defRPr b="1">
                <a:solidFill>
                  <a:schemeClr val="accent6">
                    <a:lumMod val="75000"/>
                  </a:schemeClr>
                </a:solidFill>
                <a:latin typeface="+mn-lt"/>
              </a:defRPr>
            </a:lvl1pPr>
          </a:lstStyle>
          <a:p>
            <a:r>
              <a:rPr lang="en-US" dirty="0"/>
              <a:t>Click to edit Master title style</a:t>
            </a:r>
            <a:endParaRPr lang="en-GB" dirty="0"/>
          </a:p>
        </p:txBody>
      </p:sp>
      <p:pic>
        <p:nvPicPr>
          <p:cNvPr id="11" name="Picture 10">
            <a:extLst>
              <a:ext uri="{FF2B5EF4-FFF2-40B4-BE49-F238E27FC236}">
                <a16:creationId xmlns:a16="http://schemas.microsoft.com/office/drawing/2014/main" id="{918566E1-87F9-4B26-AEC6-DD30E1B24493}"/>
              </a:ext>
            </a:extLst>
          </p:cNvPr>
          <p:cNvPicPr>
            <a:picLocks noChangeAspect="1"/>
          </p:cNvPicPr>
          <p:nvPr userDrawn="1"/>
        </p:nvPicPr>
        <p:blipFill>
          <a:blip r:embed="rId6"/>
          <a:stretch>
            <a:fillRect/>
          </a:stretch>
        </p:blipFill>
        <p:spPr>
          <a:xfrm>
            <a:off x="11029950" y="306765"/>
            <a:ext cx="1141026" cy="942197"/>
          </a:xfrm>
          <a:prstGeom prst="rect">
            <a:avLst/>
          </a:prstGeom>
        </p:spPr>
      </p:pic>
      <p:sp>
        <p:nvSpPr>
          <p:cNvPr id="2" name="TextBox 1">
            <a:extLst>
              <a:ext uri="{FF2B5EF4-FFF2-40B4-BE49-F238E27FC236}">
                <a16:creationId xmlns:a16="http://schemas.microsoft.com/office/drawing/2014/main" id="{0B7434FC-9FE7-4CDF-9D72-2AD89540EA9D}"/>
              </a:ext>
            </a:extLst>
          </p:cNvPr>
          <p:cNvSpPr txBox="1"/>
          <p:nvPr userDrawn="1"/>
        </p:nvSpPr>
        <p:spPr>
          <a:xfrm>
            <a:off x="3212841" y="6384294"/>
            <a:ext cx="5766319" cy="369332"/>
          </a:xfrm>
          <a:prstGeom prst="rect">
            <a:avLst/>
          </a:prstGeom>
          <a:noFill/>
        </p:spPr>
        <p:txBody>
          <a:bodyPr wrap="square" rtlCol="0">
            <a:spAutoFit/>
          </a:bodyPr>
          <a:lstStyle/>
          <a:p>
            <a:r>
              <a:rPr lang="en-GB" b="1" dirty="0">
                <a:solidFill>
                  <a:schemeClr val="accent6">
                    <a:lumMod val="50000"/>
                  </a:schemeClr>
                </a:solidFill>
              </a:rPr>
              <a:t>SINA 2024 @ </a:t>
            </a:r>
            <a:r>
              <a:rPr lang="en-GB" dirty="0">
                <a:hlinkClick r:id="rId7"/>
              </a:rPr>
              <a:t>https://saudithoracicsociety.org/sina/</a:t>
            </a:r>
            <a:r>
              <a:rPr lang="en-GB" dirty="0"/>
              <a:t> </a:t>
            </a:r>
          </a:p>
        </p:txBody>
      </p:sp>
    </p:spTree>
    <p:extLst>
      <p:ext uri="{BB962C8B-B14F-4D97-AF65-F5344CB8AC3E}">
        <p14:creationId xmlns:p14="http://schemas.microsoft.com/office/powerpoint/2010/main" val="583851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95ED4-9AA9-473E-BA42-0EA5064A6D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447F3C1-135D-4976-8C5F-69250605C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01F14AF-5A45-4F70-B885-94AFB0FD6A65}"/>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5" name="Footer Placeholder 4">
            <a:extLst>
              <a:ext uri="{FF2B5EF4-FFF2-40B4-BE49-F238E27FC236}">
                <a16:creationId xmlns:a16="http://schemas.microsoft.com/office/drawing/2014/main" id="{8BD9D286-6D4C-4A35-977F-74682ED162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911143-3EC9-4BE9-95BD-D1040D598EED}"/>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678008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20BB3CC-2757-4615-8B34-0E4417EA7E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933" y="300038"/>
            <a:ext cx="1023367" cy="1076894"/>
          </a:xfrm>
          <a:prstGeom prst="rect">
            <a:avLst/>
          </a:prstGeom>
        </p:spPr>
      </p:pic>
      <p:sp>
        <p:nvSpPr>
          <p:cNvPr id="3" name="Content Placeholder 2">
            <a:extLst>
              <a:ext uri="{FF2B5EF4-FFF2-40B4-BE49-F238E27FC236}">
                <a16:creationId xmlns:a16="http://schemas.microsoft.com/office/drawing/2014/main" id="{63DBFC6C-C570-408F-A16E-FA5EB7316339}"/>
              </a:ext>
            </a:extLst>
          </p:cNvPr>
          <p:cNvSpPr>
            <a:spLocks noGrp="1"/>
          </p:cNvSpPr>
          <p:nvPr>
            <p:ph sz="half" idx="1" hasCustomPrompt="1"/>
          </p:nvPr>
        </p:nvSpPr>
        <p:spPr>
          <a:xfrm>
            <a:off x="838200" y="1825625"/>
            <a:ext cx="5181600" cy="4351338"/>
          </a:xfrm>
        </p:spPr>
        <p:txBody>
          <a:bodyPr/>
          <a:lstStyle>
            <a:lvl1pPr marL="228600" indent="-228600">
              <a:buFontTx/>
              <a:buBlip>
                <a:blip r:embed="rId3"/>
              </a:buBlip>
              <a:defRPr>
                <a:solidFill>
                  <a:schemeClr val="tx1">
                    <a:lumMod val="85000"/>
                    <a:lumOff val="15000"/>
                  </a:schemeClr>
                </a:solidFill>
              </a:defRPr>
            </a:lvl1pPr>
            <a:lvl2pPr>
              <a:buClr>
                <a:schemeClr val="accent6">
                  <a:lumMod val="75000"/>
                </a:schemeClr>
              </a:buClr>
              <a:defRPr/>
            </a:lvl2pPr>
          </a:lstStyle>
          <a:p>
            <a:pPr lvl="0"/>
            <a:r>
              <a:rPr lang="en-US" dirty="0"/>
              <a:t>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6B1EF9C9-198E-4253-8FF5-54ED87BBDBA2}"/>
              </a:ext>
            </a:extLst>
          </p:cNvPr>
          <p:cNvSpPr>
            <a:spLocks noGrp="1"/>
          </p:cNvSpPr>
          <p:nvPr>
            <p:ph sz="half" idx="2" hasCustomPrompt="1"/>
          </p:nvPr>
        </p:nvSpPr>
        <p:spPr>
          <a:xfrm>
            <a:off x="6172200" y="1825625"/>
            <a:ext cx="5181600" cy="4351338"/>
          </a:xfrm>
        </p:spPr>
        <p:txBody>
          <a:bodyPr/>
          <a:lstStyle>
            <a:lvl1pPr marL="228600" indent="-228600">
              <a:buFontTx/>
              <a:buBlip>
                <a:blip r:embed="rId3"/>
              </a:buBlip>
              <a:defRPr/>
            </a:lvl1pPr>
            <a:lvl2pPr>
              <a:buClr>
                <a:schemeClr val="accent6">
                  <a:lumMod val="75000"/>
                </a:schemeClr>
              </a:buClr>
              <a:defRPr/>
            </a:lvl2pPr>
          </a:lstStyle>
          <a:p>
            <a:pPr lvl="0"/>
            <a:r>
              <a:rPr lang="en-US" dirty="0"/>
              <a:t>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2098E9A9-D539-4456-A748-614980F75918}"/>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6" name="Footer Placeholder 5">
            <a:extLst>
              <a:ext uri="{FF2B5EF4-FFF2-40B4-BE49-F238E27FC236}">
                <a16:creationId xmlns:a16="http://schemas.microsoft.com/office/drawing/2014/main" id="{CB28CB04-C59F-46B3-9DEB-3129B627C779}"/>
              </a:ext>
            </a:extLst>
          </p:cNvPr>
          <p:cNvSpPr>
            <a:spLocks noGrp="1"/>
          </p:cNvSpPr>
          <p:nvPr>
            <p:ph type="ftr" sz="quarter" idx="11"/>
          </p:nvPr>
        </p:nvSpPr>
        <p:spPr/>
        <p:txBody>
          <a:bodyPr/>
          <a:lstStyle>
            <a:lvl1pPr>
              <a:defRPr sz="1800">
                <a:solidFill>
                  <a:schemeClr val="accent6">
                    <a:lumMod val="50000"/>
                  </a:schemeClr>
                </a:solidFill>
              </a:defRPr>
            </a:lvl1pPr>
          </a:lstStyle>
          <a:p>
            <a:r>
              <a:rPr lang="en-GB" dirty="0"/>
              <a:t>http://sinagroup.org</a:t>
            </a:r>
          </a:p>
        </p:txBody>
      </p:sp>
      <p:sp>
        <p:nvSpPr>
          <p:cNvPr id="7" name="Slide Number Placeholder 6">
            <a:extLst>
              <a:ext uri="{FF2B5EF4-FFF2-40B4-BE49-F238E27FC236}">
                <a16:creationId xmlns:a16="http://schemas.microsoft.com/office/drawing/2014/main" id="{9B154555-07AD-4C4A-AA57-EFF0BE0AC12F}"/>
              </a:ext>
            </a:extLst>
          </p:cNvPr>
          <p:cNvSpPr>
            <a:spLocks noGrp="1"/>
          </p:cNvSpPr>
          <p:nvPr>
            <p:ph type="sldNum" sz="quarter" idx="12"/>
          </p:nvPr>
        </p:nvSpPr>
        <p:spPr/>
        <p:txBody>
          <a:bodyPr/>
          <a:lstStyle/>
          <a:p>
            <a:fld id="{46F19B14-859B-4E27-A7CD-A858A08EAA0A}" type="slidenum">
              <a:rPr lang="en-GB" smtClean="0"/>
              <a:t>‹#›</a:t>
            </a:fld>
            <a:endParaRPr lang="en-GB"/>
          </a:p>
        </p:txBody>
      </p:sp>
      <p:sp>
        <p:nvSpPr>
          <p:cNvPr id="9" name="Title 1">
            <a:extLst>
              <a:ext uri="{FF2B5EF4-FFF2-40B4-BE49-F238E27FC236}">
                <a16:creationId xmlns:a16="http://schemas.microsoft.com/office/drawing/2014/main" id="{96BDB2D5-3606-4E06-8D8A-79C5A231D942}"/>
              </a:ext>
            </a:extLst>
          </p:cNvPr>
          <p:cNvSpPr>
            <a:spLocks noGrp="1"/>
          </p:cNvSpPr>
          <p:nvPr>
            <p:ph type="title"/>
          </p:nvPr>
        </p:nvSpPr>
        <p:spPr>
          <a:xfrm>
            <a:off x="1428750" y="319088"/>
            <a:ext cx="9170194" cy="1076895"/>
          </a:xfrm>
          <a:prstGeom prst="rect">
            <a:avLst/>
          </a:prstGeom>
        </p:spPr>
        <p:txBody>
          <a:bodyPr/>
          <a:lstStyle>
            <a:lvl1pPr>
              <a:defRPr b="1">
                <a:solidFill>
                  <a:schemeClr val="accent6">
                    <a:lumMod val="75000"/>
                  </a:schemeClr>
                </a:solidFill>
              </a:defRPr>
            </a:lvl1pPr>
          </a:lstStyle>
          <a:p>
            <a:r>
              <a:rPr lang="en-US" dirty="0"/>
              <a:t>Click to edit Master title style</a:t>
            </a:r>
            <a:endParaRPr lang="en-GB" dirty="0"/>
          </a:p>
        </p:txBody>
      </p:sp>
      <p:pic>
        <p:nvPicPr>
          <p:cNvPr id="13" name="Picture 12">
            <a:extLst>
              <a:ext uri="{FF2B5EF4-FFF2-40B4-BE49-F238E27FC236}">
                <a16:creationId xmlns:a16="http://schemas.microsoft.com/office/drawing/2014/main" id="{07BD729B-48F9-4F93-8373-2B53A8F7D88D}"/>
              </a:ext>
            </a:extLst>
          </p:cNvPr>
          <p:cNvPicPr>
            <a:picLocks noChangeAspect="1"/>
          </p:cNvPicPr>
          <p:nvPr userDrawn="1"/>
        </p:nvPicPr>
        <p:blipFill>
          <a:blip r:embed="rId4"/>
          <a:stretch>
            <a:fillRect/>
          </a:stretch>
        </p:blipFill>
        <p:spPr>
          <a:xfrm>
            <a:off x="10953750" y="306765"/>
            <a:ext cx="1141026" cy="942197"/>
          </a:xfrm>
          <a:prstGeom prst="rect">
            <a:avLst/>
          </a:prstGeom>
        </p:spPr>
      </p:pic>
    </p:spTree>
    <p:extLst>
      <p:ext uri="{BB962C8B-B14F-4D97-AF65-F5344CB8AC3E}">
        <p14:creationId xmlns:p14="http://schemas.microsoft.com/office/powerpoint/2010/main" val="30420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BE7A8-1D2A-4584-85FE-3749603729E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7A42CC-17A5-4424-B104-277E9FEB1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B8D6650-9046-4B38-8A56-A0017DC1084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422AF56-59E1-4B75-B451-92DE354BEF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ED92932-63B7-4169-A26D-3ADF3EF933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F88509-B7C8-4DEC-810F-B535B6D0BD78}"/>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8" name="Footer Placeholder 7">
            <a:extLst>
              <a:ext uri="{FF2B5EF4-FFF2-40B4-BE49-F238E27FC236}">
                <a16:creationId xmlns:a16="http://schemas.microsoft.com/office/drawing/2014/main" id="{DD388E10-8A1F-46F7-8861-E2C0CC1671C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3FED48D-E220-4D19-B54C-60E79C935F7C}"/>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1556367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BAAE-D122-4DBF-86E5-C44D878E117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490B22-C825-405D-8064-372CD833A84D}"/>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4" name="Footer Placeholder 3">
            <a:extLst>
              <a:ext uri="{FF2B5EF4-FFF2-40B4-BE49-F238E27FC236}">
                <a16:creationId xmlns:a16="http://schemas.microsoft.com/office/drawing/2014/main" id="{18E1F660-B669-4134-8168-6149C7A200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34FFBA8-67B2-4330-B7E3-7E1608D1FCFF}"/>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15768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06AFC1-1A6C-44B0-934D-80893EADF5A9}"/>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3" name="Footer Placeholder 2">
            <a:extLst>
              <a:ext uri="{FF2B5EF4-FFF2-40B4-BE49-F238E27FC236}">
                <a16:creationId xmlns:a16="http://schemas.microsoft.com/office/drawing/2014/main" id="{CB4C6D13-8F24-42F4-A5E2-08D5908A77B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FA65DCB-C0A5-4619-BFD3-972B3CDB8E93}"/>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1857591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A0018-9336-4FE4-B70B-160E4C26D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BED55E-2A47-4BBA-ACF9-C910402657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00B47B-C88D-41EA-9678-9BCBE05169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2114453-43D9-4F90-A286-DDA9A4947CB5}"/>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6" name="Footer Placeholder 5">
            <a:extLst>
              <a:ext uri="{FF2B5EF4-FFF2-40B4-BE49-F238E27FC236}">
                <a16:creationId xmlns:a16="http://schemas.microsoft.com/office/drawing/2014/main" id="{009BBE35-64E3-4FE2-AEE4-84CD0C9A48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251BFC-FE6F-446E-9C91-5A873841FADD}"/>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1933730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5D41D-240A-4643-983E-ED9A8F7F26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0C2AB64-0C5D-43E8-BD7E-B9AE00591F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A8BA3AC-B873-42C0-A973-0DA135018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50E08D-E8F3-4DE3-8F28-A8BED09392ED}"/>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6" name="Footer Placeholder 5">
            <a:extLst>
              <a:ext uri="{FF2B5EF4-FFF2-40B4-BE49-F238E27FC236}">
                <a16:creationId xmlns:a16="http://schemas.microsoft.com/office/drawing/2014/main" id="{68CEE830-FABA-4084-B1EE-00D89AE250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DC89EC-7CCE-4136-BC43-9A74F51E74E5}"/>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2534204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1795-10DC-438F-909C-3715AB7E828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DEBEAFD-D33D-44B0-B8A0-189AD20DE9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95762C-18E2-4F5C-B689-4E0018903AFE}"/>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5" name="Footer Placeholder 4">
            <a:extLst>
              <a:ext uri="{FF2B5EF4-FFF2-40B4-BE49-F238E27FC236}">
                <a16:creationId xmlns:a16="http://schemas.microsoft.com/office/drawing/2014/main" id="{A88B23E7-24E4-4843-8467-DD8CE54EDD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DA2711-2669-4A1E-BC38-0BE972DAAF7E}"/>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271528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9CA5DD-37AF-4602-9F52-02AC993A6D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B86A46-E2D9-4AC8-B6FC-054C47D8380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5F19C5-7372-421A-A5AC-CE6EA5845D8E}"/>
              </a:ext>
            </a:extLst>
          </p:cNvPr>
          <p:cNvSpPr>
            <a:spLocks noGrp="1"/>
          </p:cNvSpPr>
          <p:nvPr>
            <p:ph type="dt" sz="half" idx="10"/>
          </p:nvPr>
        </p:nvSpPr>
        <p:spPr/>
        <p:txBody>
          <a:bodyPr/>
          <a:lstStyle/>
          <a:p>
            <a:fld id="{FEFD9F2D-98B5-42D4-AE36-7D58BC09AE0F}" type="datetimeFigureOut">
              <a:rPr lang="en-GB" smtClean="0"/>
              <a:t>24/11/2023</a:t>
            </a:fld>
            <a:endParaRPr lang="en-GB"/>
          </a:p>
        </p:txBody>
      </p:sp>
      <p:sp>
        <p:nvSpPr>
          <p:cNvPr id="5" name="Footer Placeholder 4">
            <a:extLst>
              <a:ext uri="{FF2B5EF4-FFF2-40B4-BE49-F238E27FC236}">
                <a16:creationId xmlns:a16="http://schemas.microsoft.com/office/drawing/2014/main" id="{7495AFB9-4191-4175-BDB5-8108873626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EE050-97EF-44EC-910E-5D7617B609AD}"/>
              </a:ext>
            </a:extLst>
          </p:cNvPr>
          <p:cNvSpPr>
            <a:spLocks noGrp="1"/>
          </p:cNvSpPr>
          <p:nvPr>
            <p:ph type="sldNum" sz="quarter" idx="12"/>
          </p:nvPr>
        </p:nvSpPr>
        <p:spPr/>
        <p:txBody>
          <a:bodyPr/>
          <a:lstStyle/>
          <a:p>
            <a:fld id="{46F19B14-859B-4E27-A7CD-A858A08EAA0A}" type="slidenum">
              <a:rPr lang="en-GB" smtClean="0"/>
              <a:t>‹#›</a:t>
            </a:fld>
            <a:endParaRPr lang="en-GB"/>
          </a:p>
        </p:txBody>
      </p:sp>
    </p:spTree>
    <p:extLst>
      <p:ext uri="{BB962C8B-B14F-4D97-AF65-F5344CB8AC3E}">
        <p14:creationId xmlns:p14="http://schemas.microsoft.com/office/powerpoint/2010/main" val="2646100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Grap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8B3A39-D8B7-A2C0-89DB-5314F345D351}"/>
              </a:ext>
            </a:extLst>
          </p:cNvPr>
          <p:cNvSpPr>
            <a:spLocks noGrp="1"/>
          </p:cNvSpPr>
          <p:nvPr>
            <p:ph type="body" sz="quarter" idx="33" hasCustomPrompt="1"/>
          </p:nvPr>
        </p:nvSpPr>
        <p:spPr>
          <a:xfrm>
            <a:off x="366713" y="5792400"/>
            <a:ext cx="11460164" cy="298800"/>
          </a:xfrm>
        </p:spPr>
        <p:txBody>
          <a:bodyPr lIns="0" tIns="72000" rIns="0" bIns="72000" anchor="b">
            <a:noAutofit/>
          </a:bodyPr>
          <a:lstStyle>
            <a:lvl1pPr marL="0" indent="0">
              <a:buNone/>
              <a:defRPr sz="1200"/>
            </a:lvl1pPr>
            <a:lvl2pPr marL="357542" indent="0">
              <a:buNone/>
              <a:defRPr sz="1000"/>
            </a:lvl2pPr>
            <a:lvl3pPr marL="719982" indent="0">
              <a:buNone/>
              <a:defRPr sz="1000"/>
            </a:lvl3pPr>
            <a:lvl4pPr marL="1081424" indent="0">
              <a:buNone/>
              <a:defRPr sz="1000"/>
            </a:lvl4pPr>
            <a:lvl5pPr marL="1439964" indent="0">
              <a:buNone/>
              <a:defRPr sz="1000"/>
            </a:lvl5pPr>
          </a:lstStyle>
          <a:p>
            <a:pPr lvl="0"/>
            <a:r>
              <a:rPr lang="en-US"/>
              <a:t>Insert Source text</a:t>
            </a:r>
          </a:p>
        </p:txBody>
      </p:sp>
      <p:sp>
        <p:nvSpPr>
          <p:cNvPr id="7" name="Chart Placeholder 6">
            <a:extLst>
              <a:ext uri="{FF2B5EF4-FFF2-40B4-BE49-F238E27FC236}">
                <a16:creationId xmlns:a16="http://schemas.microsoft.com/office/drawing/2014/main" id="{8994D5C1-7836-1E91-87FA-56E472221EB3}"/>
              </a:ext>
            </a:extLst>
          </p:cNvPr>
          <p:cNvSpPr>
            <a:spLocks noGrp="1"/>
          </p:cNvSpPr>
          <p:nvPr>
            <p:ph type="chart" sz="quarter" idx="34" hasCustomPrompt="1"/>
          </p:nvPr>
        </p:nvSpPr>
        <p:spPr>
          <a:xfrm>
            <a:off x="365125" y="1303338"/>
            <a:ext cx="11460163" cy="4489062"/>
          </a:xfrm>
        </p:spPr>
        <p:txBody>
          <a:bodyPr lIns="0" rIns="0">
            <a:noAutofit/>
          </a:bodyPr>
          <a:lstStyle>
            <a:lvl1pPr>
              <a:defRPr/>
            </a:lvl1pPr>
          </a:lstStyle>
          <a:p>
            <a:r>
              <a:rPr lang="en-GB"/>
              <a:t>Click CHART icons to insert chart.</a:t>
            </a:r>
            <a:br>
              <a:rPr lang="en-GB"/>
            </a:br>
            <a:r>
              <a:rPr lang="en-US"/>
              <a:t>Please ensure your chart title, legend, x and y axis titles are minimum 12 </a:t>
            </a:r>
            <a:r>
              <a:rPr lang="en-US" err="1"/>
              <a:t>pt</a:t>
            </a:r>
            <a:r>
              <a:rPr lang="en-US"/>
              <a:t>, Arial black for accessibility. </a:t>
            </a:r>
          </a:p>
          <a:p>
            <a:endParaRPr lang="en-GB"/>
          </a:p>
          <a:p>
            <a:endParaRPr lang="en-GB"/>
          </a:p>
        </p:txBody>
      </p:sp>
      <p:sp>
        <p:nvSpPr>
          <p:cNvPr id="10" name="Title 1">
            <a:extLst>
              <a:ext uri="{FF2B5EF4-FFF2-40B4-BE49-F238E27FC236}">
                <a16:creationId xmlns:a16="http://schemas.microsoft.com/office/drawing/2014/main" id="{20CCEE79-8221-4C6C-2397-0791C954AA8D}"/>
              </a:ext>
            </a:extLst>
          </p:cNvPr>
          <p:cNvSpPr>
            <a:spLocks noGrp="1"/>
          </p:cNvSpPr>
          <p:nvPr>
            <p:ph type="title"/>
          </p:nvPr>
        </p:nvSpPr>
        <p:spPr>
          <a:xfrm>
            <a:off x="365125" y="242888"/>
            <a:ext cx="10542361" cy="430887"/>
          </a:xfrm>
        </p:spPr>
        <p:txBody>
          <a:bodyPr/>
          <a:lstStyle/>
          <a:p>
            <a:r>
              <a:rPr lang="en-US"/>
              <a:t>Click to edit Master title style</a:t>
            </a:r>
          </a:p>
        </p:txBody>
      </p:sp>
      <p:sp>
        <p:nvSpPr>
          <p:cNvPr id="12" name="Subtitle 2">
            <a:extLst>
              <a:ext uri="{FF2B5EF4-FFF2-40B4-BE49-F238E27FC236}">
                <a16:creationId xmlns:a16="http://schemas.microsoft.com/office/drawing/2014/main" id="{4091ECF0-259D-F144-9708-B8296C87B04F}"/>
              </a:ext>
            </a:extLst>
          </p:cNvPr>
          <p:cNvSpPr>
            <a:spLocks noGrp="1"/>
          </p:cNvSpPr>
          <p:nvPr>
            <p:ph type="subTitle" idx="1" hasCustomPrompt="1"/>
          </p:nvPr>
        </p:nvSpPr>
        <p:spPr>
          <a:xfrm>
            <a:off x="365125" y="694950"/>
            <a:ext cx="10542361" cy="430886"/>
          </a:xfrm>
          <a:prstGeom prst="rect">
            <a:avLst/>
          </a:prstGeom>
        </p:spPr>
        <p:txBody>
          <a:bodyPr wrap="square" lIns="0" tIns="0" rIns="0" bIns="0" anchor="t" anchorCtr="0">
            <a:noAutofit/>
          </a:bodyPr>
          <a:lstStyle>
            <a:lvl1pPr marL="0" indent="0" algn="l">
              <a:spcBef>
                <a:spcPts val="0"/>
              </a:spcBef>
              <a:spcAft>
                <a:spcPts val="0"/>
              </a:spcAft>
              <a:buNone/>
              <a:defRPr sz="2000"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a:t>Click to enter slide subtitle</a:t>
            </a:r>
          </a:p>
        </p:txBody>
      </p:sp>
      <p:pic>
        <p:nvPicPr>
          <p:cNvPr id="2" name="Picture 1">
            <a:extLst>
              <a:ext uri="{FF2B5EF4-FFF2-40B4-BE49-F238E27FC236}">
                <a16:creationId xmlns:a16="http://schemas.microsoft.com/office/drawing/2014/main" id="{D28E0F87-1876-BBA3-B08F-F0BBAE1A05A9}"/>
              </a:ext>
            </a:extLst>
          </p:cNvPr>
          <p:cNvPicPr>
            <a:picLocks noChangeAspect="1"/>
          </p:cNvPicPr>
          <p:nvPr userDrawn="1"/>
        </p:nvPicPr>
        <p:blipFill>
          <a:blip r:embed="rId2"/>
          <a:stretch>
            <a:fillRect/>
          </a:stretch>
        </p:blipFill>
        <p:spPr>
          <a:xfrm>
            <a:off x="11029950" y="306765"/>
            <a:ext cx="1141026" cy="942197"/>
          </a:xfrm>
          <a:prstGeom prst="rect">
            <a:avLst/>
          </a:prstGeom>
        </p:spPr>
      </p:pic>
    </p:spTree>
    <p:extLst>
      <p:ext uri="{BB962C8B-B14F-4D97-AF65-F5344CB8AC3E}">
        <p14:creationId xmlns:p14="http://schemas.microsoft.com/office/powerpoint/2010/main" val="173424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B0A3934-CA6E-4267-BCF2-74089C0D92F2}"/>
              </a:ext>
            </a:extLst>
          </p:cNvPr>
          <p:cNvGraphicFramePr>
            <a:graphicFrameLocks noChangeAspect="1"/>
          </p:cNvGraphicFramePr>
          <p:nvPr userDrawn="1">
            <p:custDataLst>
              <p:tags r:id="rId14"/>
            </p:custDataLst>
            <p:extLst>
              <p:ext uri="{D42A27DB-BD31-4B8C-83A1-F6EECF244321}">
                <p14:modId xmlns:p14="http://schemas.microsoft.com/office/powerpoint/2010/main" val="201501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15" imgH="416" progId="TCLayout.ActiveDocument.1">
                  <p:embed/>
                </p:oleObj>
              </mc:Choice>
              <mc:Fallback>
                <p:oleObj name="think-cell Slide" r:id="rId15" imgW="415" imgH="41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D76EB2B-7F08-42E4-B0A2-BB50D705C6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8A1895-ED75-4793-9AE8-D9F14A098F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257095-C673-4209-AB1D-5BF3E4191C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FD9F2D-98B5-42D4-AE36-7D58BC09AE0F}" type="datetimeFigureOut">
              <a:rPr lang="en-GB" smtClean="0"/>
              <a:t>24/11/2023</a:t>
            </a:fld>
            <a:endParaRPr lang="en-GB"/>
          </a:p>
        </p:txBody>
      </p:sp>
      <p:sp>
        <p:nvSpPr>
          <p:cNvPr id="5" name="Footer Placeholder 4">
            <a:extLst>
              <a:ext uri="{FF2B5EF4-FFF2-40B4-BE49-F238E27FC236}">
                <a16:creationId xmlns:a16="http://schemas.microsoft.com/office/drawing/2014/main" id="{CB0B9D85-3C46-4F70-901D-369CD0A91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929CA19-CF41-4D89-A21E-11F00D9DEB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19B14-859B-4E27-A7CD-A858A08EAA0A}" type="slidenum">
              <a:rPr lang="en-GB" smtClean="0"/>
              <a:t>‹#›</a:t>
            </a:fld>
            <a:endParaRPr lang="en-GB"/>
          </a:p>
        </p:txBody>
      </p:sp>
    </p:spTree>
    <p:extLst>
      <p:ext uri="{BB962C8B-B14F-4D97-AF65-F5344CB8AC3E}">
        <p14:creationId xmlns:p14="http://schemas.microsoft.com/office/powerpoint/2010/main" val="3630370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hyperlink" Target="http://saudithoracicsociety.org/sina/" TargetMode="Externa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hyperlink" Target="http://www.thoracicmedicine.org/" TargetMode="External"/><Relationship Id="rId5" Type="http://schemas.openxmlformats.org/officeDocument/2006/relationships/image" Target="../media/image1.emf"/><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9.emf"/><Relationship Id="rId7" Type="http://schemas.openxmlformats.org/officeDocument/2006/relationships/oleObject" Target="../embeddings/oleObject7.bin"/><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hyperlink" Target="http://saudithoracicsociety.org/sina/" TargetMode="External"/><Relationship Id="rId5" Type="http://schemas.openxmlformats.org/officeDocument/2006/relationships/image" Target="../media/image4.emf"/><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5.png"/><Relationship Id="rId5" Type="http://schemas.openxmlformats.org/officeDocument/2006/relationships/image" Target="../media/image4.emf"/><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6.png"/><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4.emf"/><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7.png"/><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4.emf"/><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5.png"/><Relationship Id="rId5" Type="http://schemas.openxmlformats.org/officeDocument/2006/relationships/image" Target="../media/image4.emf"/><Relationship Id="rId4" Type="http://schemas.openxmlformats.org/officeDocument/2006/relationships/oleObject" Target="../embeddings/oleObject1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4.emf"/><Relationship Id="rId4" Type="http://schemas.openxmlformats.org/officeDocument/2006/relationships/oleObject" Target="../embeddings/oleObject1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4.emf"/><Relationship Id="rId4" Type="http://schemas.openxmlformats.org/officeDocument/2006/relationships/oleObject" Target="../embeddings/oleObject19.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20.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21.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4.emf"/><Relationship Id="rId4" Type="http://schemas.openxmlformats.org/officeDocument/2006/relationships/oleObject" Target="../embeddings/oleObject22.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19.emf"/><Relationship Id="rId4" Type="http://schemas.openxmlformats.org/officeDocument/2006/relationships/image" Target="../media/image4.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4.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4.emf"/><Relationship Id="rId4" Type="http://schemas.openxmlformats.org/officeDocument/2006/relationships/oleObject" Target="../embeddings/oleObject26.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4.emf"/><Relationship Id="rId4" Type="http://schemas.openxmlformats.org/officeDocument/2006/relationships/oleObject" Target="../embeddings/oleObject27.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0.emf"/><Relationship Id="rId5" Type="http://schemas.openxmlformats.org/officeDocument/2006/relationships/image" Target="../media/image4.emf"/><Relationship Id="rId4" Type="http://schemas.openxmlformats.org/officeDocument/2006/relationships/oleObject" Target="../embeddings/oleObject28.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4.emf"/><Relationship Id="rId4" Type="http://schemas.openxmlformats.org/officeDocument/2006/relationships/oleObject" Target="../embeddings/oleObject29.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emf"/></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4.emf"/><Relationship Id="rId4" Type="http://schemas.openxmlformats.org/officeDocument/2006/relationships/oleObject" Target="../embeddings/oleObject31.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4.emf"/><Relationship Id="rId4" Type="http://schemas.openxmlformats.org/officeDocument/2006/relationships/oleObject" Target="../embeddings/oleObject32.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4.emf"/><Relationship Id="rId4" Type="http://schemas.openxmlformats.org/officeDocument/2006/relationships/oleObject" Target="../embeddings/oleObject33.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4.emf"/><Relationship Id="rId4" Type="http://schemas.openxmlformats.org/officeDocument/2006/relationships/oleObject" Target="../embeddings/oleObject34.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4.emf"/><Relationship Id="rId4" Type="http://schemas.openxmlformats.org/officeDocument/2006/relationships/oleObject" Target="../embeddings/oleObject35.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4.emf"/><Relationship Id="rId4" Type="http://schemas.openxmlformats.org/officeDocument/2006/relationships/oleObject" Target="../embeddings/oleObject36.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4.e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4.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4.emf"/><Relationship Id="rId4" Type="http://schemas.openxmlformats.org/officeDocument/2006/relationships/oleObject" Target="../embeddings/oleObject39.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4.emf"/><Relationship Id="rId4" Type="http://schemas.openxmlformats.org/officeDocument/2006/relationships/oleObject" Target="../embeddings/oleObject40.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22.png"/><Relationship Id="rId5" Type="http://schemas.openxmlformats.org/officeDocument/2006/relationships/image" Target="../media/image4.emf"/><Relationship Id="rId4" Type="http://schemas.openxmlformats.org/officeDocument/2006/relationships/oleObject" Target="../embeddings/oleObject41.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23.png"/><Relationship Id="rId5" Type="http://schemas.openxmlformats.org/officeDocument/2006/relationships/image" Target="../media/image4.emf"/><Relationship Id="rId4" Type="http://schemas.openxmlformats.org/officeDocument/2006/relationships/oleObject" Target="../embeddings/oleObject42.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24.jpeg"/><Relationship Id="rId4" Type="http://schemas.openxmlformats.org/officeDocument/2006/relationships/image" Target="../media/image4.e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25.jpeg"/><Relationship Id="rId5" Type="http://schemas.openxmlformats.org/officeDocument/2006/relationships/image" Target="../media/image4.emf"/><Relationship Id="rId4" Type="http://schemas.openxmlformats.org/officeDocument/2006/relationships/oleObject" Target="../embeddings/oleObject44.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4.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image" Target="../media/image4.emf"/><Relationship Id="rId4" Type="http://schemas.openxmlformats.org/officeDocument/2006/relationships/oleObject" Target="../embeddings/oleObject46.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26.jpg"/><Relationship Id="rId4" Type="http://schemas.openxmlformats.org/officeDocument/2006/relationships/image" Target="../media/image4.emf"/></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4.emf"/><Relationship Id="rId4" Type="http://schemas.openxmlformats.org/officeDocument/2006/relationships/oleObject" Target="../embeddings/oleObject48.bin"/></Relationships>
</file>

<file path=ppt/slides/_rels/slide5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4.emf"/><Relationship Id="rId4" Type="http://schemas.openxmlformats.org/officeDocument/2006/relationships/oleObject" Target="../embeddings/oleObject49.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50.xml"/><Relationship Id="rId6" Type="http://schemas.openxmlformats.org/officeDocument/2006/relationships/image" Target="../media/image29.emf"/><Relationship Id="rId5" Type="http://schemas.openxmlformats.org/officeDocument/2006/relationships/image" Target="../media/image4.emf"/><Relationship Id="rId4" Type="http://schemas.openxmlformats.org/officeDocument/2006/relationships/oleObject" Target="../embeddings/oleObject50.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image" Target="../media/image30.png"/><Relationship Id="rId5" Type="http://schemas.openxmlformats.org/officeDocument/2006/relationships/image" Target="../media/image4.emf"/><Relationship Id="rId4" Type="http://schemas.openxmlformats.org/officeDocument/2006/relationships/oleObject" Target="../embeddings/oleObject51.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32.emf"/><Relationship Id="rId5" Type="http://schemas.openxmlformats.org/officeDocument/2006/relationships/image" Target="../media/image1.emf"/><Relationship Id="rId4" Type="http://schemas.openxmlformats.org/officeDocument/2006/relationships/oleObject" Target="../embeddings/oleObject52.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32.emf"/><Relationship Id="rId5" Type="http://schemas.openxmlformats.org/officeDocument/2006/relationships/image" Target="../media/image1.emf"/><Relationship Id="rId4" Type="http://schemas.openxmlformats.org/officeDocument/2006/relationships/oleObject" Target="../embeddings/oleObject53.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tags" Target="../tags/tag54.xml"/><Relationship Id="rId6" Type="http://schemas.openxmlformats.org/officeDocument/2006/relationships/image" Target="../media/image34.emf"/><Relationship Id="rId5" Type="http://schemas.openxmlformats.org/officeDocument/2006/relationships/image" Target="../media/image1.emf"/><Relationship Id="rId4" Type="http://schemas.openxmlformats.org/officeDocument/2006/relationships/oleObject" Target="../embeddings/oleObject54.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35.emf"/><Relationship Id="rId5" Type="http://schemas.openxmlformats.org/officeDocument/2006/relationships/image" Target="../media/image1.emf"/><Relationship Id="rId4" Type="http://schemas.openxmlformats.org/officeDocument/2006/relationships/oleObject" Target="../embeddings/oleObject55.bin"/></Relationships>
</file>

<file path=ppt/slides/_rels/slide6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56.xml"/><Relationship Id="rId5" Type="http://schemas.openxmlformats.org/officeDocument/2006/relationships/image" Target="../media/image1.emf"/><Relationship Id="rId4" Type="http://schemas.openxmlformats.org/officeDocument/2006/relationships/oleObject" Target="../embeddings/oleObject56.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tags" Target="../tags/tag57.xml"/><Relationship Id="rId4" Type="http://schemas.openxmlformats.org/officeDocument/2006/relationships/image" Target="../media/image4.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1.e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4.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60.xml"/><Relationship Id="rId5" Type="http://schemas.openxmlformats.org/officeDocument/2006/relationships/image" Target="../media/image4.emf"/><Relationship Id="rId4" Type="http://schemas.openxmlformats.org/officeDocument/2006/relationships/oleObject" Target="../embeddings/oleObject60.bin"/></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2.xml"/><Relationship Id="rId1" Type="http://schemas.openxmlformats.org/officeDocument/2006/relationships/tags" Target="../tags/tag61.xml"/><Relationship Id="rId5" Type="http://schemas.openxmlformats.org/officeDocument/2006/relationships/image" Target="../media/image37.png"/><Relationship Id="rId4" Type="http://schemas.openxmlformats.org/officeDocument/2006/relationships/image" Target="../media/image4.emf"/></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62.xml"/><Relationship Id="rId6" Type="http://schemas.openxmlformats.org/officeDocument/2006/relationships/image" Target="../media/image38.png"/><Relationship Id="rId5" Type="http://schemas.openxmlformats.org/officeDocument/2006/relationships/image" Target="../media/image4.emf"/><Relationship Id="rId4" Type="http://schemas.openxmlformats.org/officeDocument/2006/relationships/oleObject" Target="../embeddings/oleObject62.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3.xml"/><Relationship Id="rId5" Type="http://schemas.openxmlformats.org/officeDocument/2006/relationships/image" Target="../media/image4.emf"/><Relationship Id="rId4" Type="http://schemas.openxmlformats.org/officeDocument/2006/relationships/oleObject" Target="../embeddings/oleObject63.bin"/></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64.xml"/><Relationship Id="rId5" Type="http://schemas.openxmlformats.org/officeDocument/2006/relationships/image" Target="../media/image4.emf"/><Relationship Id="rId4" Type="http://schemas.openxmlformats.org/officeDocument/2006/relationships/oleObject" Target="../embeddings/oleObject64.bin"/></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5.xml"/><Relationship Id="rId5" Type="http://schemas.openxmlformats.org/officeDocument/2006/relationships/image" Target="../media/image4.emf"/><Relationship Id="rId4" Type="http://schemas.openxmlformats.org/officeDocument/2006/relationships/oleObject" Target="../embeddings/oleObject65.bin"/></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6.xml"/><Relationship Id="rId5" Type="http://schemas.openxmlformats.org/officeDocument/2006/relationships/image" Target="../media/image4.emf"/><Relationship Id="rId4" Type="http://schemas.openxmlformats.org/officeDocument/2006/relationships/oleObject" Target="../embeddings/oleObject66.bin"/></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tags" Target="../tags/tag67.xml"/><Relationship Id="rId5" Type="http://schemas.openxmlformats.org/officeDocument/2006/relationships/image" Target="../media/image39.png"/><Relationship Id="rId4" Type="http://schemas.openxmlformats.org/officeDocument/2006/relationships/image" Target="../media/image4.emf"/></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tags" Target="../tags/tag68.xml"/><Relationship Id="rId5" Type="http://schemas.openxmlformats.org/officeDocument/2006/relationships/image" Target="../media/image40.png"/><Relationship Id="rId4" Type="http://schemas.openxmlformats.org/officeDocument/2006/relationships/image" Target="../media/image4.emf"/></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image" Target="../media/image41.png"/><Relationship Id="rId4" Type="http://schemas.openxmlformats.org/officeDocument/2006/relationships/image" Target="../media/image4.emf"/></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2.xml"/><Relationship Id="rId1" Type="http://schemas.openxmlformats.org/officeDocument/2006/relationships/tags" Target="../tags/tag70.xml"/><Relationship Id="rId5" Type="http://schemas.openxmlformats.org/officeDocument/2006/relationships/image" Target="../media/image42.png"/><Relationship Id="rId4" Type="http://schemas.openxmlformats.org/officeDocument/2006/relationships/image" Target="../media/image4.emf"/></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71.xml"/><Relationship Id="rId5" Type="http://schemas.openxmlformats.org/officeDocument/2006/relationships/image" Target="../media/image4.emf"/><Relationship Id="rId4" Type="http://schemas.openxmlformats.org/officeDocument/2006/relationships/oleObject" Target="../embeddings/oleObject71.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72.xml"/><Relationship Id="rId5" Type="http://schemas.openxmlformats.org/officeDocument/2006/relationships/image" Target="../media/image4.emf"/><Relationship Id="rId4" Type="http://schemas.openxmlformats.org/officeDocument/2006/relationships/oleObject" Target="../embeddings/oleObject72.bin"/></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tags" Target="../tags/tag73.xml"/><Relationship Id="rId5" Type="http://schemas.openxmlformats.org/officeDocument/2006/relationships/image" Target="../media/image43.png"/><Relationship Id="rId4" Type="http://schemas.openxmlformats.org/officeDocument/2006/relationships/image" Target="../media/image4.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3CC51E74-0A97-4F64-9552-43BEAD73A7A8}"/>
              </a:ext>
            </a:extLst>
          </p:cNvPr>
          <p:cNvSpPr>
            <a:spLocks noGrp="1" noChangeArrowheads="1"/>
          </p:cNvSpPr>
          <p:nvPr>
            <p:ph type="subTitle" idx="1"/>
          </p:nvPr>
        </p:nvSpPr>
        <p:spPr>
          <a:xfrm>
            <a:off x="4838700" y="3342160"/>
            <a:ext cx="6419850" cy="1752600"/>
          </a:xfrm>
        </p:spPr>
        <p:txBody>
          <a:bodyPr/>
          <a:lstStyle/>
          <a:p>
            <a:pPr eaLnBrk="1" hangingPunct="1"/>
            <a:r>
              <a:rPr lang="en-US" altLang="en-US" b="1" u="sng" dirty="0">
                <a:solidFill>
                  <a:schemeClr val="accent6">
                    <a:lumMod val="50000"/>
                  </a:schemeClr>
                </a:solidFill>
                <a:latin typeface="Calibri" panose="020F0502020204030204" pitchFamily="34" charset="0"/>
                <a:cs typeface="Calibri" panose="020F0502020204030204" pitchFamily="34" charset="0"/>
              </a:rPr>
              <a:t>On behalf of the SINA panel</a:t>
            </a:r>
          </a:p>
          <a:p>
            <a:pPr eaLnBrk="1" hangingPunct="1"/>
            <a:r>
              <a:rPr lang="en-US" altLang="en-US" b="1" dirty="0">
                <a:solidFill>
                  <a:schemeClr val="accent2">
                    <a:lumMod val="50000"/>
                  </a:schemeClr>
                </a:solidFill>
                <a:latin typeface="Calibri" panose="020F0502020204030204" pitchFamily="34" charset="0"/>
                <a:cs typeface="Calibri" panose="020F0502020204030204" pitchFamily="34" charset="0"/>
              </a:rPr>
              <a:t>Mohamed S. Al-Moamary</a:t>
            </a:r>
            <a:r>
              <a:rPr lang="en-US" altLang="en-US" sz="2000" b="1" dirty="0">
                <a:solidFill>
                  <a:schemeClr val="accent2">
                    <a:lumMod val="50000"/>
                  </a:schemeClr>
                </a:solidFill>
                <a:latin typeface="Calibri" panose="020F0502020204030204" pitchFamily="34" charset="0"/>
                <a:cs typeface="Calibri" panose="020F0502020204030204" pitchFamily="34" charset="0"/>
              </a:rPr>
              <a:t>, FRCP (Edin) FCCP</a:t>
            </a:r>
          </a:p>
          <a:p>
            <a:pPr eaLnBrk="1" hangingPunct="1"/>
            <a:r>
              <a:rPr lang="en-US" altLang="en-US" sz="2000" dirty="0">
                <a:latin typeface="Calibri" panose="020F0502020204030204" pitchFamily="34" charset="0"/>
                <a:cs typeface="Calibri" panose="020F0502020204030204" pitchFamily="34" charset="0"/>
              </a:rPr>
              <a:t>Dep. of Medicine, King </a:t>
            </a:r>
            <a:r>
              <a:rPr lang="en-US" altLang="en-US" sz="2000" dirty="0" err="1">
                <a:latin typeface="Calibri" panose="020F0502020204030204" pitchFamily="34" charset="0"/>
                <a:cs typeface="Calibri" panose="020F0502020204030204" pitchFamily="34" charset="0"/>
              </a:rPr>
              <a:t>Abdulaziz</a:t>
            </a:r>
            <a:r>
              <a:rPr lang="en-US" altLang="en-US" sz="2000" dirty="0">
                <a:latin typeface="Calibri" panose="020F0502020204030204" pitchFamily="34" charset="0"/>
                <a:cs typeface="Calibri" panose="020F0502020204030204" pitchFamily="34" charset="0"/>
              </a:rPr>
              <a:t> Medical City-Riyadh</a:t>
            </a:r>
          </a:p>
          <a:p>
            <a:pPr eaLnBrk="1" hangingPunct="1"/>
            <a:r>
              <a:rPr lang="en-US" altLang="en-US" sz="2000" dirty="0">
                <a:latin typeface="Calibri" panose="020F0502020204030204" pitchFamily="34" charset="0"/>
                <a:cs typeface="Calibri" panose="020F0502020204030204" pitchFamily="34" charset="0"/>
              </a:rPr>
              <a:t>King Saud bin </a:t>
            </a:r>
            <a:r>
              <a:rPr lang="en-US" altLang="en-US" sz="2000" dirty="0" err="1">
                <a:latin typeface="Calibri" panose="020F0502020204030204" pitchFamily="34" charset="0"/>
                <a:cs typeface="Calibri" panose="020F0502020204030204" pitchFamily="34" charset="0"/>
              </a:rPr>
              <a:t>Abdulaziz</a:t>
            </a:r>
            <a:r>
              <a:rPr lang="en-US" altLang="en-US" sz="2000" dirty="0">
                <a:latin typeface="Calibri" panose="020F0502020204030204" pitchFamily="34" charset="0"/>
                <a:cs typeface="Calibri" panose="020F0502020204030204" pitchFamily="34" charset="0"/>
              </a:rPr>
              <a:t> University for Health Sciences</a:t>
            </a:r>
          </a:p>
          <a:p>
            <a:pPr eaLnBrk="1" hangingPunct="1"/>
            <a:endParaRPr lang="en-US" altLang="en-US" sz="600" b="1" dirty="0">
              <a:solidFill>
                <a:srgbClr val="00800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2029EEC5-0CC0-4B07-815E-4571980664AC}"/>
              </a:ext>
            </a:extLst>
          </p:cNvPr>
          <p:cNvSpPr txBox="1"/>
          <p:nvPr/>
        </p:nvSpPr>
        <p:spPr>
          <a:xfrm>
            <a:off x="4057650" y="1297543"/>
            <a:ext cx="8134350" cy="1780167"/>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80000"/>
              </a:lnSpc>
              <a:spcBef>
                <a:spcPct val="20000"/>
              </a:spcBef>
              <a:spcAft>
                <a:spcPct val="40000"/>
              </a:spcAft>
              <a:buClr>
                <a:srgbClr val="FFFF00"/>
              </a:buClr>
              <a:buSzPct val="65000"/>
              <a:buFont typeface="Wingdings" panose="05000000000000000000" pitchFamily="2" charset="2"/>
              <a:buNone/>
              <a:defRPr/>
            </a:pPr>
            <a:r>
              <a:rPr lang="en-GB" sz="5400" b="1" dirty="0">
                <a:ln w="11430"/>
                <a:solidFill>
                  <a:schemeClr val="accent6">
                    <a:lumMod val="50000"/>
                  </a:schemeClr>
                </a:solidFill>
                <a:effectLst>
                  <a:outerShdw blurRad="80000" dist="40000" dir="5040000" algn="tl">
                    <a:srgbClr val="000000">
                      <a:alpha val="30000"/>
                    </a:srgbClr>
                  </a:outerShdw>
                </a:effectLst>
              </a:rPr>
              <a:t>SINA 2024 Slides Kit</a:t>
            </a:r>
            <a:endParaRPr lang="ar-SA" sz="5400" b="1" dirty="0">
              <a:ln w="11430"/>
              <a:solidFill>
                <a:schemeClr val="accent6">
                  <a:lumMod val="50000"/>
                </a:schemeClr>
              </a:solidFill>
              <a:effectLst>
                <a:outerShdw blurRad="80000" dist="40000" dir="5040000" algn="tl">
                  <a:srgbClr val="000000">
                    <a:alpha val="30000"/>
                  </a:srgbClr>
                </a:outerShdw>
              </a:effectLst>
            </a:endParaRPr>
          </a:p>
          <a:p>
            <a:pPr algn="ctr">
              <a:lnSpc>
                <a:spcPct val="80000"/>
              </a:lnSpc>
              <a:spcBef>
                <a:spcPct val="20000"/>
              </a:spcBef>
              <a:spcAft>
                <a:spcPct val="40000"/>
              </a:spcAft>
              <a:buClr>
                <a:srgbClr val="FFFF00"/>
              </a:buClr>
              <a:buSzPct val="65000"/>
              <a:buFont typeface="Wingdings" panose="05000000000000000000" pitchFamily="2" charset="2"/>
              <a:buNone/>
              <a:defRPr/>
            </a:pPr>
            <a:r>
              <a:rPr lang="en-US" sz="4400" dirty="0">
                <a:ln w="11430"/>
                <a:solidFill>
                  <a:schemeClr val="accent6">
                    <a:lumMod val="50000"/>
                  </a:schemeClr>
                </a:solidFill>
                <a:effectLst>
                  <a:outerShdw blurRad="80000" dist="40000" dir="5040000" algn="tl">
                    <a:srgbClr val="000000">
                      <a:alpha val="30000"/>
                    </a:srgbClr>
                  </a:outerShdw>
                </a:effectLst>
              </a:rPr>
              <a:t>Management of Asthma in Adults</a:t>
            </a:r>
          </a:p>
        </p:txBody>
      </p:sp>
      <p:sp>
        <p:nvSpPr>
          <p:cNvPr id="2" name="TextBox 1">
            <a:extLst>
              <a:ext uri="{FF2B5EF4-FFF2-40B4-BE49-F238E27FC236}">
                <a16:creationId xmlns:a16="http://schemas.microsoft.com/office/drawing/2014/main" id="{783874D0-C1BF-4599-B01E-63683FC2796B}"/>
              </a:ext>
            </a:extLst>
          </p:cNvPr>
          <p:cNvSpPr txBox="1"/>
          <p:nvPr/>
        </p:nvSpPr>
        <p:spPr>
          <a:xfrm>
            <a:off x="924314" y="6119336"/>
            <a:ext cx="10753725" cy="738664"/>
          </a:xfrm>
          <a:prstGeom prst="rect">
            <a:avLst/>
          </a:prstGeom>
          <a:noFill/>
        </p:spPr>
        <p:txBody>
          <a:bodyPr wrap="square" rtlCol="0">
            <a:spAutoFit/>
          </a:bodyPr>
          <a:lstStyle/>
          <a:p>
            <a:pPr algn="l"/>
            <a:r>
              <a:rPr lang="en-GB" sz="1400" dirty="0">
                <a:solidFill>
                  <a:schemeClr val="tx1">
                    <a:lumMod val="50000"/>
                    <a:lumOff val="50000"/>
                  </a:schemeClr>
                </a:solidFill>
              </a:rPr>
              <a:t>Note: for references, please refer to the full document at: Al-Moamary MS, </a:t>
            </a:r>
            <a:r>
              <a:rPr lang="en-GB" sz="1400" dirty="0" err="1">
                <a:solidFill>
                  <a:schemeClr val="tx1">
                    <a:lumMod val="50000"/>
                    <a:lumOff val="50000"/>
                  </a:schemeClr>
                </a:solidFill>
              </a:rPr>
              <a:t>Alhaider</a:t>
            </a:r>
            <a:r>
              <a:rPr lang="en-GB" sz="1400" dirty="0">
                <a:solidFill>
                  <a:schemeClr val="tx1">
                    <a:lumMod val="50000"/>
                    <a:lumOff val="50000"/>
                  </a:schemeClr>
                </a:solidFill>
              </a:rPr>
              <a:t> SA, </a:t>
            </a:r>
            <a:r>
              <a:rPr lang="en-GB" sz="1400" dirty="0" err="1">
                <a:solidFill>
                  <a:schemeClr val="tx1">
                    <a:lumMod val="50000"/>
                    <a:lumOff val="50000"/>
                  </a:schemeClr>
                </a:solidFill>
              </a:rPr>
              <a:t>Allehabi</a:t>
            </a:r>
            <a:r>
              <a:rPr lang="en-GB" sz="1400" dirty="0">
                <a:solidFill>
                  <a:schemeClr val="tx1">
                    <a:lumMod val="50000"/>
                    <a:lumOff val="50000"/>
                  </a:schemeClr>
                </a:solidFill>
              </a:rPr>
              <a:t> R, Idrees MM, </a:t>
            </a:r>
            <a:r>
              <a:rPr lang="en-GB" sz="1400" dirty="0" err="1">
                <a:solidFill>
                  <a:schemeClr val="tx1">
                    <a:lumMod val="50000"/>
                    <a:lumOff val="50000"/>
                  </a:schemeClr>
                </a:solidFill>
              </a:rPr>
              <a:t>Zeitouni</a:t>
            </a:r>
            <a:r>
              <a:rPr lang="en-GB" sz="1400" dirty="0">
                <a:solidFill>
                  <a:schemeClr val="tx1">
                    <a:lumMod val="50000"/>
                    <a:lumOff val="50000"/>
                  </a:schemeClr>
                </a:solidFill>
              </a:rPr>
              <a:t> MO, Al Ghobain MO, </a:t>
            </a:r>
            <a:r>
              <a:rPr lang="en-GB" sz="1400" dirty="0" err="1">
                <a:solidFill>
                  <a:schemeClr val="tx1">
                    <a:lumMod val="50000"/>
                    <a:lumOff val="50000"/>
                  </a:schemeClr>
                </a:solidFill>
              </a:rPr>
              <a:t>Alanazi</a:t>
            </a:r>
            <a:r>
              <a:rPr lang="en-GB" sz="1400" dirty="0">
                <a:solidFill>
                  <a:schemeClr val="tx1">
                    <a:lumMod val="50000"/>
                    <a:lumOff val="50000"/>
                  </a:schemeClr>
                </a:solidFill>
              </a:rPr>
              <a:t> AF; Al-Harbi AS, Yousef AA, </a:t>
            </a:r>
            <a:r>
              <a:rPr lang="en-GB" sz="1400" dirty="0" err="1">
                <a:solidFill>
                  <a:schemeClr val="tx1">
                    <a:lumMod val="50000"/>
                    <a:lumOff val="50000"/>
                  </a:schemeClr>
                </a:solidFill>
              </a:rPr>
              <a:t>Alorainy</a:t>
            </a:r>
            <a:r>
              <a:rPr lang="en-GB" sz="1400" dirty="0">
                <a:solidFill>
                  <a:schemeClr val="tx1">
                    <a:lumMod val="50000"/>
                    <a:lumOff val="50000"/>
                  </a:schemeClr>
                </a:solidFill>
              </a:rPr>
              <a:t> HS, Al-</a:t>
            </a:r>
            <a:r>
              <a:rPr lang="en-GB" sz="1400" dirty="0" err="1">
                <a:solidFill>
                  <a:schemeClr val="tx1">
                    <a:lumMod val="50000"/>
                    <a:lumOff val="50000"/>
                  </a:schemeClr>
                </a:solidFill>
              </a:rPr>
              <a:t>Hajjaj</a:t>
            </a:r>
            <a:r>
              <a:rPr lang="en-GB" sz="1400" dirty="0">
                <a:solidFill>
                  <a:schemeClr val="tx1">
                    <a:lumMod val="50000"/>
                    <a:lumOff val="50000"/>
                  </a:schemeClr>
                </a:solidFill>
              </a:rPr>
              <a:t> MS. The Saudi Initiative for Asthma - 2024 update: Guidelines for the diagnosis and management of asthma in adults and children. Ann </a:t>
            </a:r>
            <a:r>
              <a:rPr lang="en-GB" sz="1400" dirty="0" err="1">
                <a:solidFill>
                  <a:schemeClr val="tx1">
                    <a:lumMod val="50000"/>
                    <a:lumOff val="50000"/>
                  </a:schemeClr>
                </a:solidFill>
              </a:rPr>
              <a:t>Thorac</a:t>
            </a:r>
            <a:r>
              <a:rPr lang="en-GB" sz="1400" dirty="0">
                <a:solidFill>
                  <a:schemeClr val="tx1">
                    <a:lumMod val="50000"/>
                    <a:lumOff val="50000"/>
                  </a:schemeClr>
                </a:solidFill>
              </a:rPr>
              <a:t> Med 2024;196: in press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698737A8-3107-45CB-A9AC-30FB316A90E6}"/>
              </a:ext>
            </a:extLst>
          </p:cNvPr>
          <p:cNvSpPr>
            <a:spLocks noGrp="1" noChangeArrowheads="1"/>
          </p:cNvSpPr>
          <p:nvPr>
            <p:ph type="subTitle" idx="1"/>
          </p:nvPr>
        </p:nvSpPr>
        <p:spPr>
          <a:xfrm>
            <a:off x="5219699" y="3276601"/>
            <a:ext cx="6581775" cy="1752600"/>
          </a:xfrm>
        </p:spPr>
        <p:txBody>
          <a:bodyPr/>
          <a:lstStyle/>
          <a:p>
            <a:pPr eaLnBrk="1" hangingPunct="1"/>
            <a:r>
              <a:rPr lang="en-US" altLang="en-US" b="1" dirty="0">
                <a:solidFill>
                  <a:srgbClr val="008000"/>
                </a:solidFill>
                <a:latin typeface="Calibri" panose="020F0502020204030204" pitchFamily="34" charset="0"/>
                <a:cs typeface="Calibri" panose="020F0502020204030204" pitchFamily="34" charset="0"/>
              </a:rPr>
              <a:t>Enter presenter name</a:t>
            </a:r>
          </a:p>
          <a:p>
            <a:pPr eaLnBrk="1" hangingPunct="1"/>
            <a:r>
              <a:rPr lang="en-US" altLang="en-US" dirty="0">
                <a:latin typeface="Calibri" panose="020F0502020204030204" pitchFamily="34" charset="0"/>
                <a:cs typeface="Calibri" panose="020F0502020204030204" pitchFamily="34" charset="0"/>
              </a:rPr>
              <a:t>Enter the presenter’s institute </a:t>
            </a:r>
          </a:p>
        </p:txBody>
      </p:sp>
      <p:sp>
        <p:nvSpPr>
          <p:cNvPr id="4" name="TextBox 3">
            <a:extLst>
              <a:ext uri="{FF2B5EF4-FFF2-40B4-BE49-F238E27FC236}">
                <a16:creationId xmlns:a16="http://schemas.microsoft.com/office/drawing/2014/main" id="{4676536C-5514-45CF-B6E1-A5A12282B699}"/>
              </a:ext>
            </a:extLst>
          </p:cNvPr>
          <p:cNvSpPr txBox="1"/>
          <p:nvPr/>
        </p:nvSpPr>
        <p:spPr>
          <a:xfrm>
            <a:off x="4429125" y="1682857"/>
            <a:ext cx="7134225" cy="1288943"/>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80000"/>
              </a:lnSpc>
              <a:spcBef>
                <a:spcPct val="20000"/>
              </a:spcBef>
              <a:spcAft>
                <a:spcPct val="40000"/>
              </a:spcAft>
              <a:buClr>
                <a:srgbClr val="FFFF00"/>
              </a:buClr>
              <a:buSzPct val="65000"/>
              <a:buFont typeface="Wingdings" panose="05000000000000000000" pitchFamily="2" charset="2"/>
              <a:buNone/>
              <a:defRPr/>
            </a:pPr>
            <a:r>
              <a:rPr lang="en-US" sz="4800" dirty="0">
                <a:ln w="11430"/>
                <a:solidFill>
                  <a:schemeClr val="accent6">
                    <a:lumMod val="50000"/>
                  </a:schemeClr>
                </a:solidFill>
                <a:effectLst>
                  <a:outerShdw blurRad="80000" dist="40000" dir="5040000" algn="tl">
                    <a:srgbClr val="000000">
                      <a:alpha val="30000"/>
                    </a:srgbClr>
                  </a:outerShdw>
                </a:effectLst>
              </a:rPr>
              <a:t>Out-patient Management of Asthma in Adults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4F504B-77CB-43ED-933D-EA4290FCBE43}"/>
              </a:ext>
            </a:extLst>
          </p:cNvPr>
          <p:cNvSpPr>
            <a:spLocks noGrp="1"/>
          </p:cNvSpPr>
          <p:nvPr>
            <p:ph type="title"/>
          </p:nvPr>
        </p:nvSpPr>
        <p:spPr>
          <a:xfrm>
            <a:off x="6096001" y="626721"/>
            <a:ext cx="4669410" cy="1588803"/>
          </a:xfrm>
        </p:spPr>
        <p:txBody>
          <a:bodyPr vert="horz" lIns="91440" tIns="45720" rIns="91440" bIns="45720" rtlCol="0" anchor="b">
            <a:normAutofit/>
          </a:bodyPr>
          <a:lstStyle/>
          <a:p>
            <a:r>
              <a:rPr lang="en-US" sz="3600">
                <a:solidFill>
                  <a:schemeClr val="tx2"/>
                </a:solidFill>
                <a:latin typeface="+mj-lt"/>
              </a:rPr>
              <a:t>Disclaimers</a:t>
            </a:r>
          </a:p>
        </p:txBody>
      </p:sp>
      <p:pic>
        <p:nvPicPr>
          <p:cNvPr id="5" name="Picture 4">
            <a:extLst>
              <a:ext uri="{FF2B5EF4-FFF2-40B4-BE49-F238E27FC236}">
                <a16:creationId xmlns:a16="http://schemas.microsoft.com/office/drawing/2014/main" id="{F0FCE76D-CA62-18D8-AB8A-6463402BAA0F}"/>
              </a:ext>
            </a:extLst>
          </p:cNvPr>
          <p:cNvPicPr>
            <a:picLocks noChangeAspect="1"/>
          </p:cNvPicPr>
          <p:nvPr/>
        </p:nvPicPr>
        <p:blipFill rotWithShape="1">
          <a:blip r:embed="rId2"/>
          <a:srcRect l="9002" r="6130" b="2"/>
          <a:stretch/>
        </p:blipFill>
        <p:spPr>
          <a:xfrm>
            <a:off x="1426589" y="1314450"/>
            <a:ext cx="4001099" cy="4714436"/>
          </a:xfrm>
          <a:prstGeom prst="rect">
            <a:avLst/>
          </a:prstGeom>
          <a:ln>
            <a:noFill/>
          </a:ln>
          <a:effectLst>
            <a:outerShdw blurRad="292100" dist="139700" dir="2700000" algn="tl" rotWithShape="0">
              <a:srgbClr val="333333">
                <a:alpha val="65000"/>
              </a:srgbClr>
            </a:outerShdw>
          </a:effectLst>
        </p:spPr>
      </p:pic>
      <p:sp>
        <p:nvSpPr>
          <p:cNvPr id="10" name="Freeform: Shape 9">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842612" flipH="1" flipV="1">
            <a:off x="10382778" y="58162"/>
            <a:ext cx="944833" cy="904406"/>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842612" flipH="1" flipV="1">
            <a:off x="10382780" y="58161"/>
            <a:ext cx="944832" cy="904404"/>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Content Placeholder 1">
            <a:extLst>
              <a:ext uri="{FF2B5EF4-FFF2-40B4-BE49-F238E27FC236}">
                <a16:creationId xmlns:a16="http://schemas.microsoft.com/office/drawing/2014/main" id="{0F6EA567-A022-40DB-98B6-DBE1FF2F3103}"/>
              </a:ext>
            </a:extLst>
          </p:cNvPr>
          <p:cNvSpPr>
            <a:spLocks noGrp="1"/>
          </p:cNvSpPr>
          <p:nvPr>
            <p:ph idx="1"/>
          </p:nvPr>
        </p:nvSpPr>
        <p:spPr>
          <a:xfrm>
            <a:off x="6096000" y="2596243"/>
            <a:ext cx="4953000" cy="3573493"/>
          </a:xfrm>
        </p:spPr>
        <p:txBody>
          <a:bodyPr vert="horz" lIns="91440" tIns="45720" rIns="91440" bIns="45720" rtlCol="0">
            <a:normAutofit/>
          </a:bodyPr>
          <a:lstStyle/>
          <a:p>
            <a:pPr indent="-228600" algn="l">
              <a:lnSpc>
                <a:spcPct val="90000"/>
              </a:lnSpc>
              <a:defRPr/>
            </a:pPr>
            <a:r>
              <a:rPr lang="en-US" sz="1600" dirty="0">
                <a:solidFill>
                  <a:schemeClr val="tx2"/>
                </a:solidFill>
                <a:cs typeface="+mn-cs"/>
              </a:rPr>
              <a:t>SINA guidelines, developed by the Saudi Initiative for Asthma panel, are not meant to replace clinical judgments of physicians but to be used as tools to help the practicing physicians to manage asthma patients</a:t>
            </a:r>
          </a:p>
          <a:p>
            <a:pPr indent="-228600" algn="l">
              <a:lnSpc>
                <a:spcPct val="90000"/>
              </a:lnSpc>
              <a:defRPr/>
            </a:pPr>
            <a:r>
              <a:rPr lang="en-US" sz="1600" dirty="0">
                <a:solidFill>
                  <a:schemeClr val="tx2"/>
                </a:solidFill>
                <a:cs typeface="+mn-cs"/>
              </a:rPr>
              <a:t> Although a lot of effort was exerted to ensure the accurate names and doses of medications, the authors encourage the readers to refer to the relevant information of specific drugs for further clarification</a:t>
            </a:r>
          </a:p>
          <a:p>
            <a:pPr indent="-228600" algn="l">
              <a:lnSpc>
                <a:spcPct val="90000"/>
              </a:lnSpc>
              <a:defRPr/>
            </a:pPr>
            <a:r>
              <a:rPr lang="en-US" sz="1600" dirty="0">
                <a:solidFill>
                  <a:schemeClr val="tx2"/>
                </a:solidFill>
                <a:cs typeface="+mn-cs"/>
              </a:rPr>
              <a:t> SINA panel is fully sponsored by the STS</a:t>
            </a:r>
          </a:p>
          <a:p>
            <a:pPr indent="-228600" algn="l">
              <a:lnSpc>
                <a:spcPct val="90000"/>
              </a:lnSpc>
            </a:pPr>
            <a:endParaRPr lang="en-US" sz="1600" dirty="0">
              <a:solidFill>
                <a:schemeClr val="tx2"/>
              </a:solidFill>
              <a:cs typeface="+mn-cs"/>
            </a:endParaRPr>
          </a:p>
        </p:txBody>
      </p:sp>
    </p:spTree>
    <p:extLst>
      <p:ext uri="{BB962C8B-B14F-4D97-AF65-F5344CB8AC3E}">
        <p14:creationId xmlns:p14="http://schemas.microsoft.com/office/powerpoint/2010/main" val="139842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2A2C2E12-4AD1-4F53-A075-2160F3CEBC74}"/>
              </a:ext>
            </a:extLst>
          </p:cNvPr>
          <p:cNvSpPr>
            <a:spLocks noGrp="1" noChangeArrowheads="1"/>
          </p:cNvSpPr>
          <p:nvPr>
            <p:ph type="body" idx="1"/>
          </p:nvPr>
        </p:nvSpPr>
        <p:spPr>
          <a:xfrm>
            <a:off x="4177296" y="1571625"/>
            <a:ext cx="7723062" cy="4602163"/>
          </a:xfrm>
        </p:spPr>
        <p:txBody>
          <a:bodyPr>
            <a:normAutofit fontScale="92500"/>
          </a:bodyPr>
          <a:lstStyle/>
          <a:p>
            <a:pPr>
              <a:defRPr/>
            </a:pPr>
            <a:r>
              <a:rPr lang="en-US" altLang="en-US" sz="3000" dirty="0"/>
              <a:t>SINA is developed by a task force originated from the Saudi Initiative for Asthma Group under the umbrella of the Saudi Thoracic Society</a:t>
            </a:r>
          </a:p>
          <a:p>
            <a:pPr>
              <a:defRPr/>
            </a:pPr>
            <a:r>
              <a:rPr lang="ar-SA" altLang="en-US" sz="3000" dirty="0"/>
              <a:t> </a:t>
            </a:r>
            <a:r>
              <a:rPr lang="en-US" altLang="en-US" sz="3000" dirty="0"/>
              <a:t>SINA is a practical approach for a comprehensive management of asthma in adults and children and when to refer to a specialist</a:t>
            </a:r>
          </a:p>
          <a:p>
            <a:pPr>
              <a:defRPr/>
            </a:pPr>
            <a:r>
              <a:rPr lang="en-US" altLang="en-US" sz="3000" dirty="0"/>
              <a:t> Directed to HCW dealing with asthma who are not specialists in the field.</a:t>
            </a:r>
          </a:p>
        </p:txBody>
      </p:sp>
      <p:sp>
        <p:nvSpPr>
          <p:cNvPr id="19459" name="Rectangle 2">
            <a:extLst>
              <a:ext uri="{FF2B5EF4-FFF2-40B4-BE49-F238E27FC236}">
                <a16:creationId xmlns:a16="http://schemas.microsoft.com/office/drawing/2014/main" id="{A918D7DC-B151-4C9C-8E51-BF8397628DD9}"/>
              </a:ext>
            </a:extLst>
          </p:cNvPr>
          <p:cNvSpPr>
            <a:spLocks noGrp="1" noChangeArrowheads="1"/>
          </p:cNvSpPr>
          <p:nvPr>
            <p:ph type="title"/>
          </p:nvPr>
        </p:nvSpPr>
        <p:spPr>
          <a:xfrm>
            <a:off x="1238250" y="217486"/>
            <a:ext cx="8001000" cy="990600"/>
          </a:xfrm>
        </p:spPr>
        <p:txBody>
          <a:bodyPr/>
          <a:lstStyle/>
          <a:p>
            <a:pPr eaLnBrk="1" hangingPunct="1"/>
            <a:r>
              <a:rPr lang="en-US" altLang="en-US">
                <a:latin typeface="Calibri" panose="020F0502020204030204" pitchFamily="34" charset="0"/>
                <a:cs typeface="Calibri" panose="020F0502020204030204" pitchFamily="34" charset="0"/>
              </a:rPr>
              <a:t>What is SINA?</a:t>
            </a:r>
          </a:p>
        </p:txBody>
      </p:sp>
      <p:pic>
        <p:nvPicPr>
          <p:cNvPr id="3" name="Picture 2">
            <a:extLst>
              <a:ext uri="{FF2B5EF4-FFF2-40B4-BE49-F238E27FC236}">
                <a16:creationId xmlns:a16="http://schemas.microsoft.com/office/drawing/2014/main" id="{0414CDD2-B1F6-D859-C179-EBB17F51F7E8}"/>
              </a:ext>
            </a:extLst>
          </p:cNvPr>
          <p:cNvPicPr>
            <a:picLocks noChangeAspect="1"/>
          </p:cNvPicPr>
          <p:nvPr/>
        </p:nvPicPr>
        <p:blipFill>
          <a:blip r:embed="rId3"/>
          <a:stretch>
            <a:fillRect/>
          </a:stretch>
        </p:blipFill>
        <p:spPr>
          <a:xfrm>
            <a:off x="158172" y="1743281"/>
            <a:ext cx="3823962" cy="382856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787D50A-DB39-4F10-8B76-DAED5DEF0B29}"/>
              </a:ext>
            </a:extLst>
          </p:cNvPr>
          <p:cNvSpPr>
            <a:spLocks noGrp="1" noChangeArrowheads="1"/>
          </p:cNvSpPr>
          <p:nvPr>
            <p:ph type="title"/>
          </p:nvPr>
        </p:nvSpPr>
        <p:spPr>
          <a:xfrm>
            <a:off x="1381125" y="274638"/>
            <a:ext cx="8001000" cy="990600"/>
          </a:xfrm>
        </p:spPr>
        <p:txBody>
          <a:bodyPr/>
          <a:lstStyle/>
          <a:p>
            <a:pPr eaLnBrk="1" hangingPunct="1"/>
            <a:r>
              <a:rPr lang="en-US" altLang="en-US" dirty="0">
                <a:latin typeface="Calibri" panose="020F0502020204030204" pitchFamily="34" charset="0"/>
                <a:cs typeface="Calibri" panose="020F0502020204030204" pitchFamily="34" charset="0"/>
              </a:rPr>
              <a:t>Purpose of SINA </a:t>
            </a:r>
          </a:p>
        </p:txBody>
      </p:sp>
      <p:sp>
        <p:nvSpPr>
          <p:cNvPr id="17411" name="Rectangle 3">
            <a:extLst>
              <a:ext uri="{FF2B5EF4-FFF2-40B4-BE49-F238E27FC236}">
                <a16:creationId xmlns:a16="http://schemas.microsoft.com/office/drawing/2014/main" id="{67E2FC1F-AC9E-4DBA-BC7E-668900B06A92}"/>
              </a:ext>
            </a:extLst>
          </p:cNvPr>
          <p:cNvSpPr>
            <a:spLocks noGrp="1" noChangeArrowheads="1"/>
          </p:cNvSpPr>
          <p:nvPr>
            <p:ph type="body" idx="1"/>
          </p:nvPr>
        </p:nvSpPr>
        <p:spPr>
          <a:xfrm>
            <a:off x="4645479" y="1760538"/>
            <a:ext cx="6992800" cy="3562576"/>
          </a:xfrm>
        </p:spPr>
        <p:txBody>
          <a:bodyPr>
            <a:normAutofit/>
          </a:bodyPr>
          <a:lstStyle/>
          <a:p>
            <a:pPr>
              <a:defRPr/>
            </a:pPr>
            <a:r>
              <a:rPr lang="en-US" altLang="en-US" sz="3000" dirty="0"/>
              <a:t>To provide a document that is easy to follow, simple to understand yet totally updated and carefully prepared for use by non-asthma specialist including primary care doctors and general practice physicians </a:t>
            </a:r>
          </a:p>
        </p:txBody>
      </p:sp>
      <p:pic>
        <p:nvPicPr>
          <p:cNvPr id="4" name="Picture 3">
            <a:extLst>
              <a:ext uri="{FF2B5EF4-FFF2-40B4-BE49-F238E27FC236}">
                <a16:creationId xmlns:a16="http://schemas.microsoft.com/office/drawing/2014/main" id="{75A623CD-A0D6-A36F-0CF7-2A1C62F85702}"/>
              </a:ext>
            </a:extLst>
          </p:cNvPr>
          <p:cNvPicPr>
            <a:picLocks noChangeAspect="1"/>
          </p:cNvPicPr>
          <p:nvPr/>
        </p:nvPicPr>
        <p:blipFill>
          <a:blip r:embed="rId3"/>
          <a:stretch>
            <a:fillRect/>
          </a:stretch>
        </p:blipFill>
        <p:spPr>
          <a:xfrm>
            <a:off x="419429" y="1627541"/>
            <a:ext cx="3823962" cy="382856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448AD3F0-11A4-4A89-BD0F-B63EF500DD1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6" name="Object 5" hidden="1">
                        <a:extLst>
                          <a:ext uri="{FF2B5EF4-FFF2-40B4-BE49-F238E27FC236}">
                            <a16:creationId xmlns:a16="http://schemas.microsoft.com/office/drawing/2014/main" id="{448AD3F0-11A4-4A89-BD0F-B63EF500DD1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674" name="Rectangle 2">
            <a:extLst>
              <a:ext uri="{FF2B5EF4-FFF2-40B4-BE49-F238E27FC236}">
                <a16:creationId xmlns:a16="http://schemas.microsoft.com/office/drawing/2014/main" id="{62248E10-DDF3-4216-9175-393BE31854DD}"/>
              </a:ext>
            </a:extLst>
          </p:cNvPr>
          <p:cNvSpPr>
            <a:spLocks noGrp="1" noChangeArrowheads="1"/>
          </p:cNvSpPr>
          <p:nvPr>
            <p:ph type="title"/>
          </p:nvPr>
        </p:nvSpPr>
        <p:spPr>
          <a:xfrm>
            <a:off x="1104983" y="200310"/>
            <a:ext cx="6400800" cy="1567529"/>
          </a:xfrm>
        </p:spPr>
        <p:txBody>
          <a:bodyPr vert="horz">
            <a:normAutofit/>
          </a:bodyPr>
          <a:lstStyle/>
          <a:p>
            <a:pPr eaLnBrk="1" hangingPunct="1"/>
            <a:r>
              <a:rPr lang="en-US" altLang="en-US" dirty="0">
                <a:latin typeface="Calibri" panose="020F0502020204030204" pitchFamily="34" charset="0"/>
                <a:cs typeface="Calibri" panose="020F0502020204030204" pitchFamily="34" charset="0"/>
              </a:rPr>
              <a:t>SINA 2024 Panel</a:t>
            </a:r>
          </a:p>
        </p:txBody>
      </p:sp>
      <p:pic>
        <p:nvPicPr>
          <p:cNvPr id="4" name="Picture 3">
            <a:extLst>
              <a:ext uri="{FF2B5EF4-FFF2-40B4-BE49-F238E27FC236}">
                <a16:creationId xmlns:a16="http://schemas.microsoft.com/office/drawing/2014/main" id="{173A1622-E1B4-F416-112E-12EA2032E98A}"/>
              </a:ext>
            </a:extLst>
          </p:cNvPr>
          <p:cNvPicPr>
            <a:picLocks noChangeAspect="1"/>
          </p:cNvPicPr>
          <p:nvPr/>
        </p:nvPicPr>
        <p:blipFill>
          <a:blip r:embed="rId6"/>
          <a:stretch>
            <a:fillRect/>
          </a:stretch>
        </p:blipFill>
        <p:spPr>
          <a:xfrm>
            <a:off x="729628" y="1518558"/>
            <a:ext cx="4660402" cy="466601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C79772E0-260D-7E38-C324-DEFD499D6581}"/>
              </a:ext>
            </a:extLst>
          </p:cNvPr>
          <p:cNvPicPr>
            <a:picLocks noChangeAspect="1"/>
          </p:cNvPicPr>
          <p:nvPr/>
        </p:nvPicPr>
        <p:blipFill>
          <a:blip r:embed="rId7"/>
          <a:stretch>
            <a:fillRect/>
          </a:stretch>
        </p:blipFill>
        <p:spPr>
          <a:xfrm>
            <a:off x="5845629" y="1221254"/>
            <a:ext cx="5616743" cy="5375475"/>
          </a:xfrm>
          <a:prstGeom prst="rect">
            <a:avLst/>
          </a:prstGeom>
        </p:spPr>
      </p:pic>
    </p:spTree>
    <p:extLst>
      <p:ext uri="{BB962C8B-B14F-4D97-AF65-F5344CB8AC3E}">
        <p14:creationId xmlns:p14="http://schemas.microsoft.com/office/powerpoint/2010/main" val="16222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8E00957-A014-4D05-B896-3B4219D94A9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3" name="Object 2" hidden="1">
                        <a:extLst>
                          <a:ext uri="{FF2B5EF4-FFF2-40B4-BE49-F238E27FC236}">
                            <a16:creationId xmlns:a16="http://schemas.microsoft.com/office/drawing/2014/main" id="{68E00957-A014-4D05-B896-3B4219D94A9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554" name="Title 1">
            <a:extLst>
              <a:ext uri="{FF2B5EF4-FFF2-40B4-BE49-F238E27FC236}">
                <a16:creationId xmlns:a16="http://schemas.microsoft.com/office/drawing/2014/main" id="{81EDFB5E-9CC4-499C-81E3-F1B6819FCB2C}"/>
              </a:ext>
            </a:extLst>
          </p:cNvPr>
          <p:cNvSpPr>
            <a:spLocks noGrp="1" noChangeArrowheads="1"/>
          </p:cNvSpPr>
          <p:nvPr>
            <p:ph type="title"/>
          </p:nvPr>
        </p:nvSpPr>
        <p:spPr>
          <a:xfrm>
            <a:off x="770164" y="291096"/>
            <a:ext cx="9791700" cy="1076895"/>
          </a:xfrm>
        </p:spPr>
        <p:txBody>
          <a:bodyPr vert="horz"/>
          <a:lstStyle/>
          <a:p>
            <a:r>
              <a:rPr lang="en-US" altLang="en-US" dirty="0">
                <a:latin typeface="Calibri" panose="020F0502020204030204" pitchFamily="34" charset="0"/>
                <a:cs typeface="Calibri" panose="020F0502020204030204" pitchFamily="34" charset="0"/>
              </a:rPr>
              <a:t>   Where do you find and cite SINA 2024?</a:t>
            </a:r>
            <a:endParaRPr lang="ar-SA" altLang="en-US" dirty="0">
              <a:latin typeface="Calibri" panose="020F0502020204030204" pitchFamily="34" charset="0"/>
            </a:endParaRPr>
          </a:p>
        </p:txBody>
      </p:sp>
      <p:sp>
        <p:nvSpPr>
          <p:cNvPr id="18435" name="Content Placeholder 2">
            <a:extLst>
              <a:ext uri="{FF2B5EF4-FFF2-40B4-BE49-F238E27FC236}">
                <a16:creationId xmlns:a16="http://schemas.microsoft.com/office/drawing/2014/main" id="{51710BBA-4A9D-4411-86E7-3A8A060C02A0}"/>
              </a:ext>
            </a:extLst>
          </p:cNvPr>
          <p:cNvSpPr>
            <a:spLocks noGrp="1"/>
          </p:cNvSpPr>
          <p:nvPr>
            <p:ph idx="1"/>
          </p:nvPr>
        </p:nvSpPr>
        <p:spPr>
          <a:xfrm>
            <a:off x="533401" y="1825625"/>
            <a:ext cx="11268074" cy="4413250"/>
          </a:xfrm>
        </p:spPr>
        <p:txBody>
          <a:bodyPr>
            <a:normAutofit fontScale="92500" lnSpcReduction="20000"/>
          </a:bodyPr>
          <a:lstStyle/>
          <a:p>
            <a:pPr algn="just">
              <a:lnSpc>
                <a:spcPct val="110000"/>
              </a:lnSpc>
              <a:defRPr/>
            </a:pPr>
            <a:r>
              <a:rPr lang="en-US" altLang="en-US" sz="3200" dirty="0"/>
              <a:t>The SINA guideline was published in the Annals of Thoracic Medicine </a:t>
            </a:r>
            <a:r>
              <a:rPr lang="en-US" altLang="en-US" dirty="0">
                <a:cs typeface="Arial" charset="0"/>
              </a:rPr>
              <a:t>(</a:t>
            </a:r>
            <a:r>
              <a:rPr lang="en-US" altLang="en-US" dirty="0">
                <a:cs typeface="Arial" charset="0"/>
                <a:hlinkClick r:id="rId6">
                  <a:extLst>
                    <a:ext uri="{A12FA001-AC4F-418D-AE19-62706E023703}">
                      <ahyp:hlinkClr xmlns:ahyp="http://schemas.microsoft.com/office/drawing/2018/hyperlinkcolor" val="tx"/>
                    </a:ext>
                  </a:extLst>
                </a:hlinkClick>
              </a:rPr>
              <a:t>www.thoracicmedicine.org</a:t>
            </a:r>
            <a:r>
              <a:rPr lang="en-US" altLang="en-US" dirty="0">
                <a:cs typeface="Arial" charset="0"/>
              </a:rPr>
              <a:t>):</a:t>
            </a:r>
          </a:p>
          <a:p>
            <a:pPr>
              <a:buClr>
                <a:schemeClr val="bg1"/>
              </a:buClr>
              <a:defRPr/>
            </a:pPr>
            <a:r>
              <a:rPr lang="en-GB" dirty="0">
                <a:solidFill>
                  <a:schemeClr val="accent6">
                    <a:lumMod val="50000"/>
                  </a:schemeClr>
                </a:solidFill>
                <a:latin typeface="Calibri" panose="020F0502020204030204" pitchFamily="34" charset="0"/>
                <a:cs typeface="Calibri" panose="020F0502020204030204" pitchFamily="34" charset="0"/>
              </a:rPr>
              <a:t>Al-Moamary MS, </a:t>
            </a:r>
            <a:r>
              <a:rPr lang="en-GB" dirty="0" err="1">
                <a:solidFill>
                  <a:schemeClr val="accent6">
                    <a:lumMod val="50000"/>
                  </a:schemeClr>
                </a:solidFill>
                <a:latin typeface="Calibri" panose="020F0502020204030204" pitchFamily="34" charset="0"/>
                <a:cs typeface="Calibri" panose="020F0502020204030204" pitchFamily="34" charset="0"/>
              </a:rPr>
              <a:t>Alhaider</a:t>
            </a:r>
            <a:r>
              <a:rPr lang="en-GB" dirty="0">
                <a:solidFill>
                  <a:schemeClr val="accent6">
                    <a:lumMod val="50000"/>
                  </a:schemeClr>
                </a:solidFill>
                <a:latin typeface="Calibri" panose="020F0502020204030204" pitchFamily="34" charset="0"/>
                <a:cs typeface="Calibri" panose="020F0502020204030204" pitchFamily="34" charset="0"/>
              </a:rPr>
              <a:t> SA, </a:t>
            </a:r>
            <a:r>
              <a:rPr lang="en-GB" dirty="0" err="1">
                <a:solidFill>
                  <a:schemeClr val="accent6">
                    <a:lumMod val="50000"/>
                  </a:schemeClr>
                </a:solidFill>
                <a:latin typeface="Calibri" panose="020F0502020204030204" pitchFamily="34" charset="0"/>
                <a:cs typeface="Calibri" panose="020F0502020204030204" pitchFamily="34" charset="0"/>
              </a:rPr>
              <a:t>Allehabi</a:t>
            </a:r>
            <a:r>
              <a:rPr lang="en-GB" dirty="0">
                <a:solidFill>
                  <a:schemeClr val="accent6">
                    <a:lumMod val="50000"/>
                  </a:schemeClr>
                </a:solidFill>
                <a:latin typeface="Calibri" panose="020F0502020204030204" pitchFamily="34" charset="0"/>
                <a:cs typeface="Calibri" panose="020F0502020204030204" pitchFamily="34" charset="0"/>
              </a:rPr>
              <a:t> R, Idrees MM, </a:t>
            </a:r>
            <a:r>
              <a:rPr lang="en-GB" dirty="0" err="1">
                <a:solidFill>
                  <a:schemeClr val="accent6">
                    <a:lumMod val="50000"/>
                  </a:schemeClr>
                </a:solidFill>
                <a:latin typeface="Calibri" panose="020F0502020204030204" pitchFamily="34" charset="0"/>
                <a:cs typeface="Calibri" panose="020F0502020204030204" pitchFamily="34" charset="0"/>
              </a:rPr>
              <a:t>Zeitouni</a:t>
            </a:r>
            <a:r>
              <a:rPr lang="en-GB" dirty="0">
                <a:solidFill>
                  <a:schemeClr val="accent6">
                    <a:lumMod val="50000"/>
                  </a:schemeClr>
                </a:solidFill>
                <a:latin typeface="Calibri" panose="020F0502020204030204" pitchFamily="34" charset="0"/>
                <a:cs typeface="Calibri" panose="020F0502020204030204" pitchFamily="34" charset="0"/>
              </a:rPr>
              <a:t> MO, Al Ghobain MO, </a:t>
            </a:r>
            <a:r>
              <a:rPr lang="en-GB" dirty="0" err="1">
                <a:solidFill>
                  <a:schemeClr val="accent6">
                    <a:lumMod val="50000"/>
                  </a:schemeClr>
                </a:solidFill>
                <a:latin typeface="Calibri" panose="020F0502020204030204" pitchFamily="34" charset="0"/>
                <a:cs typeface="Calibri" panose="020F0502020204030204" pitchFamily="34" charset="0"/>
              </a:rPr>
              <a:t>Alanazi</a:t>
            </a:r>
            <a:r>
              <a:rPr lang="en-GB" dirty="0">
                <a:solidFill>
                  <a:schemeClr val="accent6">
                    <a:lumMod val="50000"/>
                  </a:schemeClr>
                </a:solidFill>
                <a:latin typeface="Calibri" panose="020F0502020204030204" pitchFamily="34" charset="0"/>
                <a:cs typeface="Calibri" panose="020F0502020204030204" pitchFamily="34" charset="0"/>
              </a:rPr>
              <a:t> AF; Al-Harbi AS, Yousef AA, </a:t>
            </a:r>
            <a:r>
              <a:rPr lang="en-GB" dirty="0" err="1">
                <a:solidFill>
                  <a:schemeClr val="accent6">
                    <a:lumMod val="50000"/>
                  </a:schemeClr>
                </a:solidFill>
                <a:latin typeface="Calibri" panose="020F0502020204030204" pitchFamily="34" charset="0"/>
                <a:cs typeface="Calibri" panose="020F0502020204030204" pitchFamily="34" charset="0"/>
              </a:rPr>
              <a:t>Alorainy</a:t>
            </a:r>
            <a:r>
              <a:rPr lang="en-GB" dirty="0">
                <a:solidFill>
                  <a:schemeClr val="accent6">
                    <a:lumMod val="50000"/>
                  </a:schemeClr>
                </a:solidFill>
                <a:latin typeface="Calibri" panose="020F0502020204030204" pitchFamily="34" charset="0"/>
                <a:cs typeface="Calibri" panose="020F0502020204030204" pitchFamily="34" charset="0"/>
              </a:rPr>
              <a:t> HS, Al-</a:t>
            </a:r>
            <a:r>
              <a:rPr lang="en-GB" dirty="0" err="1">
                <a:solidFill>
                  <a:schemeClr val="accent6">
                    <a:lumMod val="50000"/>
                  </a:schemeClr>
                </a:solidFill>
                <a:latin typeface="Calibri" panose="020F0502020204030204" pitchFamily="34" charset="0"/>
                <a:cs typeface="Calibri" panose="020F0502020204030204" pitchFamily="34" charset="0"/>
              </a:rPr>
              <a:t>Hajjaj</a:t>
            </a:r>
            <a:r>
              <a:rPr lang="en-GB" dirty="0">
                <a:solidFill>
                  <a:schemeClr val="accent6">
                    <a:lumMod val="50000"/>
                  </a:schemeClr>
                </a:solidFill>
                <a:latin typeface="Calibri" panose="020F0502020204030204" pitchFamily="34" charset="0"/>
                <a:cs typeface="Calibri" panose="020F0502020204030204" pitchFamily="34" charset="0"/>
              </a:rPr>
              <a:t> MS. </a:t>
            </a:r>
            <a:br>
              <a:rPr lang="en-GB" dirty="0">
                <a:solidFill>
                  <a:schemeClr val="accent6">
                    <a:lumMod val="50000"/>
                  </a:schemeClr>
                </a:solidFill>
                <a:latin typeface="Calibri" panose="020F0502020204030204" pitchFamily="34" charset="0"/>
                <a:cs typeface="Calibri" panose="020F0502020204030204" pitchFamily="34" charset="0"/>
              </a:rPr>
            </a:br>
            <a:r>
              <a:rPr lang="en-GB" dirty="0">
                <a:solidFill>
                  <a:schemeClr val="accent6">
                    <a:lumMod val="50000"/>
                  </a:schemeClr>
                </a:solidFill>
                <a:latin typeface="Calibri" panose="020F0502020204030204" pitchFamily="34" charset="0"/>
                <a:cs typeface="Calibri" panose="020F0502020204030204" pitchFamily="34" charset="0"/>
              </a:rPr>
              <a:t>The Saudi Initiative for Asthma - 2024 update: Guidelines for the diagnosis and management of asthma in adults and children. Ann </a:t>
            </a:r>
            <a:r>
              <a:rPr lang="en-GB" dirty="0" err="1">
                <a:solidFill>
                  <a:schemeClr val="accent6">
                    <a:lumMod val="50000"/>
                  </a:schemeClr>
                </a:solidFill>
                <a:latin typeface="Calibri" panose="020F0502020204030204" pitchFamily="34" charset="0"/>
                <a:cs typeface="Calibri" panose="020F0502020204030204" pitchFamily="34" charset="0"/>
              </a:rPr>
              <a:t>Thorac</a:t>
            </a:r>
            <a:r>
              <a:rPr lang="en-GB" dirty="0">
                <a:solidFill>
                  <a:schemeClr val="accent6">
                    <a:lumMod val="50000"/>
                  </a:schemeClr>
                </a:solidFill>
                <a:latin typeface="Calibri" panose="020F0502020204030204" pitchFamily="34" charset="0"/>
                <a:cs typeface="Calibri" panose="020F0502020204030204" pitchFamily="34" charset="0"/>
              </a:rPr>
              <a:t> Med 2024;19: in press </a:t>
            </a:r>
          </a:p>
          <a:p>
            <a:pPr>
              <a:defRPr/>
            </a:pPr>
            <a:endParaRPr lang="en-GB" dirty="0"/>
          </a:p>
          <a:p>
            <a:pPr algn="just">
              <a:lnSpc>
                <a:spcPct val="110000"/>
              </a:lnSpc>
              <a:defRPr/>
            </a:pPr>
            <a:r>
              <a:rPr lang="en-US" altLang="en-US" sz="3200" dirty="0"/>
              <a:t>The SINA booklet is available at</a:t>
            </a:r>
            <a:r>
              <a:rPr lang="en-US" altLang="en-US" dirty="0">
                <a:cs typeface="Arial" charset="0"/>
              </a:rPr>
              <a:t>: </a:t>
            </a:r>
            <a:r>
              <a:rPr lang="en-US" altLang="en-US" dirty="0">
                <a:cs typeface="Arial" charset="0"/>
                <a:hlinkClick r:id="rId7">
                  <a:extLst>
                    <a:ext uri="{A12FA001-AC4F-418D-AE19-62706E023703}">
                      <ahyp:hlinkClr xmlns:ahyp="http://schemas.microsoft.com/office/drawing/2018/hyperlinkcolor" val="tx"/>
                    </a:ext>
                  </a:extLst>
                </a:hlinkClick>
              </a:rPr>
              <a:t>http://saudithoracicsociety.org/sina/</a:t>
            </a:r>
            <a:r>
              <a:rPr lang="en-US" altLang="en-US" dirty="0">
                <a:cs typeface="Arial" charset="0"/>
              </a:rPr>
              <a:t> </a:t>
            </a:r>
          </a:p>
          <a:p>
            <a:pPr>
              <a:buFontTx/>
              <a:buNone/>
              <a:defRPr/>
            </a:pPr>
            <a:endParaRPr lang="ar-SA" altLang="en-US" sz="3200" dirty="0">
              <a:latin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143D6B1-1750-40D5-AE1A-D0881D124F8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5" name="Object 4" hidden="1">
                        <a:extLst>
                          <a:ext uri="{FF2B5EF4-FFF2-40B4-BE49-F238E27FC236}">
                            <a16:creationId xmlns:a16="http://schemas.microsoft.com/office/drawing/2014/main" id="{5143D6B1-1750-40D5-AE1A-D0881D124F8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85C4EB2A-EB26-4B26-8E0F-59B8BE0A559A}"/>
              </a:ext>
            </a:extLst>
          </p:cNvPr>
          <p:cNvSpPr>
            <a:spLocks noGrp="1"/>
          </p:cNvSpPr>
          <p:nvPr>
            <p:ph idx="1"/>
          </p:nvPr>
        </p:nvSpPr>
        <p:spPr>
          <a:xfrm>
            <a:off x="3788228" y="1211036"/>
            <a:ext cx="7995375" cy="5143500"/>
          </a:xfrm>
        </p:spPr>
        <p:txBody>
          <a:bodyPr>
            <a:normAutofit lnSpcReduction="10000"/>
          </a:bodyPr>
          <a:lstStyle/>
          <a:p>
            <a:pPr marL="457200" indent="-457200" algn="just">
              <a:lnSpc>
                <a:spcPct val="110000"/>
              </a:lnSpc>
              <a:buClr>
                <a:schemeClr val="accent6">
                  <a:lumMod val="60000"/>
                  <a:lumOff val="40000"/>
                </a:schemeClr>
              </a:buClr>
              <a:buFont typeface="Arial" panose="020B0604020202020204" pitchFamily="34" charset="0"/>
              <a:buChar char="•"/>
              <a:defRPr/>
            </a:pPr>
            <a:r>
              <a:rPr lang="en-US" dirty="0">
                <a:cs typeface="Arial" charset="0"/>
              </a:rPr>
              <a:t>The sixth version of SINA</a:t>
            </a:r>
          </a:p>
          <a:p>
            <a:pPr marL="457200" indent="-457200" algn="just">
              <a:lnSpc>
                <a:spcPct val="110000"/>
              </a:lnSpc>
              <a:buClr>
                <a:schemeClr val="accent6">
                  <a:lumMod val="60000"/>
                  <a:lumOff val="40000"/>
                </a:schemeClr>
              </a:buClr>
              <a:buFont typeface="Arial" panose="020B0604020202020204" pitchFamily="34" charset="0"/>
              <a:buChar char="•"/>
              <a:defRPr/>
            </a:pPr>
            <a:r>
              <a:rPr lang="en-US" dirty="0">
                <a:cs typeface="Arial" charset="0"/>
              </a:rPr>
              <a:t>SINA approach for different age groups is based on assessment of symptom control and risk</a:t>
            </a:r>
          </a:p>
          <a:p>
            <a:pPr marL="457200" indent="-457200" algn="just">
              <a:lnSpc>
                <a:spcPct val="110000"/>
              </a:lnSpc>
              <a:buClr>
                <a:schemeClr val="accent6">
                  <a:lumMod val="60000"/>
                  <a:lumOff val="40000"/>
                </a:schemeClr>
              </a:buClr>
              <a:buFont typeface="Arial" panose="020B0604020202020204" pitchFamily="34" charset="0"/>
              <a:buChar char="•"/>
              <a:defRPr/>
            </a:pPr>
            <a:r>
              <a:rPr lang="en-US" dirty="0">
                <a:cs typeface="Arial" charset="0"/>
              </a:rPr>
              <a:t>The guidelines have focused more on:</a:t>
            </a:r>
          </a:p>
          <a:p>
            <a:pPr marL="914400" lvl="1" indent="-457200" algn="just">
              <a:lnSpc>
                <a:spcPct val="110000"/>
              </a:lnSpc>
              <a:defRPr/>
            </a:pPr>
            <a:r>
              <a:rPr lang="en-US" dirty="0">
                <a:cs typeface="Arial" charset="0"/>
              </a:rPr>
              <a:t>Personalized approaches</a:t>
            </a:r>
          </a:p>
          <a:p>
            <a:pPr marL="914400" lvl="1" indent="-457200" algn="just">
              <a:lnSpc>
                <a:spcPct val="110000"/>
              </a:lnSpc>
              <a:defRPr/>
            </a:pPr>
            <a:r>
              <a:rPr lang="en-US" dirty="0">
                <a:cs typeface="Arial" charset="0"/>
              </a:rPr>
              <a:t>Better understanding of disease heterogeneity</a:t>
            </a:r>
          </a:p>
          <a:p>
            <a:pPr marL="914400" lvl="1" indent="-457200" algn="just">
              <a:lnSpc>
                <a:spcPct val="110000"/>
              </a:lnSpc>
              <a:defRPr/>
            </a:pPr>
            <a:r>
              <a:rPr lang="en-US" dirty="0">
                <a:cs typeface="Arial" charset="0"/>
              </a:rPr>
              <a:t>Integration of recommendations related to biologic agents</a:t>
            </a:r>
          </a:p>
          <a:p>
            <a:pPr marL="914400" lvl="1" indent="-457200" algn="just">
              <a:lnSpc>
                <a:spcPct val="110000"/>
              </a:lnSpc>
              <a:defRPr/>
            </a:pPr>
            <a:r>
              <a:rPr lang="en-US" dirty="0">
                <a:cs typeface="Arial" charset="0"/>
              </a:rPr>
              <a:t>Evidence-based updates on treatment role of immunotherapy in management</a:t>
            </a:r>
            <a:endParaRPr lang="en-GB" altLang="en-US" dirty="0">
              <a:solidFill>
                <a:schemeClr val="bg1"/>
              </a:solidFill>
              <a:cs typeface="Times New Roman" pitchFamily="18" charset="0"/>
            </a:endParaRPr>
          </a:p>
          <a:p>
            <a:endParaRPr lang="en-GB" dirty="0"/>
          </a:p>
        </p:txBody>
      </p:sp>
      <p:sp>
        <p:nvSpPr>
          <p:cNvPr id="3" name="Title 2">
            <a:extLst>
              <a:ext uri="{FF2B5EF4-FFF2-40B4-BE49-F238E27FC236}">
                <a16:creationId xmlns:a16="http://schemas.microsoft.com/office/drawing/2014/main" id="{F02546CA-D3CF-4C1D-9FA8-C40C8011DE77}"/>
              </a:ext>
            </a:extLst>
          </p:cNvPr>
          <p:cNvSpPr>
            <a:spLocks noGrp="1"/>
          </p:cNvSpPr>
          <p:nvPr>
            <p:ph type="title"/>
          </p:nvPr>
        </p:nvSpPr>
        <p:spPr>
          <a:xfrm>
            <a:off x="1200150" y="319088"/>
            <a:ext cx="9791700" cy="1076895"/>
          </a:xfrm>
        </p:spPr>
        <p:txBody>
          <a:bodyPr vert="horz"/>
          <a:lstStyle/>
          <a:p>
            <a:r>
              <a:rPr lang="en-US" altLang="en-US" dirty="0">
                <a:latin typeface="Calibri" panose="020F0502020204030204" pitchFamily="34" charset="0"/>
                <a:cs typeface="Calibri" panose="020F0502020204030204" pitchFamily="34" charset="0"/>
              </a:rPr>
              <a:t>Process of Updating SINA 2024?</a:t>
            </a:r>
            <a:endParaRPr lang="en-GB"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DE73791-CE20-4EFE-546B-D1EC4ACF47D3}"/>
              </a:ext>
            </a:extLst>
          </p:cNvPr>
          <p:cNvPicPr>
            <a:picLocks noChangeAspect="1"/>
          </p:cNvPicPr>
          <p:nvPr/>
        </p:nvPicPr>
        <p:blipFill>
          <a:blip r:embed="rId5"/>
          <a:stretch>
            <a:fillRect/>
          </a:stretch>
        </p:blipFill>
        <p:spPr>
          <a:xfrm>
            <a:off x="165489" y="2171068"/>
            <a:ext cx="3404282" cy="34083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5801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a:extLst>
              <a:ext uri="{FF2B5EF4-FFF2-40B4-BE49-F238E27FC236}">
                <a16:creationId xmlns:a16="http://schemas.microsoft.com/office/drawing/2014/main" id="{CF45F2BC-E8A3-5139-1547-BFF3924B6EAC}"/>
              </a:ext>
            </a:extLst>
          </p:cNvPr>
          <p:cNvSpPr txBox="1">
            <a:spLocks noChangeArrowheads="1"/>
          </p:cNvSpPr>
          <p:nvPr/>
        </p:nvSpPr>
        <p:spPr>
          <a:xfrm>
            <a:off x="7498880" y="5038988"/>
            <a:ext cx="4341412" cy="1395994"/>
          </a:xfrm>
          <a:prstGeom prst="rect">
            <a:avLst/>
          </a:prstGeom>
          <a:noFill/>
          <a:ln>
            <a:solidFill>
              <a:schemeClr val="bg1"/>
            </a:solidFill>
          </a:ln>
        </p:spPr>
        <p:style>
          <a:lnRef idx="1">
            <a:schemeClr val="accent5"/>
          </a:lnRef>
          <a:fillRef idx="3">
            <a:schemeClr val="accent5"/>
          </a:fillRef>
          <a:effectRef idx="2">
            <a:schemeClr val="accent5"/>
          </a:effectRef>
          <a:fontRef idx="minor">
            <a:schemeClr val="lt1"/>
          </a:fontRef>
        </p:style>
        <p:txBody>
          <a:bodyPr vert="horz" wrap="square" lIns="0" tIns="0" rIns="0" bIns="0" rtlCol="0" anchor="t" anchorCtr="0">
            <a:normAutofit fontScale="92500"/>
          </a:bodyPr>
          <a:lstStyle>
            <a:defPPr>
              <a:defRPr lang="en-US"/>
            </a:defPPr>
            <a:lvl1pPr marL="285750" indent="-285750">
              <a:spcBef>
                <a:spcPts val="0"/>
              </a:spcBef>
              <a:spcAft>
                <a:spcPts val="0"/>
              </a:spcAft>
              <a:buClr>
                <a:schemeClr val="tx2"/>
              </a:buClr>
              <a:buSzPct val="110000"/>
              <a:buFont typeface="Arial" panose="020B0604020202020204" pitchFamily="34" charset="0"/>
              <a:buChar char="•"/>
              <a:defRPr sz="1800" i="0"/>
            </a:lvl1pPr>
            <a:lvl2pPr indent="0" algn="ctr">
              <a:spcBef>
                <a:spcPts val="300"/>
              </a:spcBef>
              <a:spcAft>
                <a:spcPts val="300"/>
              </a:spcAft>
              <a:buClr>
                <a:schemeClr val="tx1"/>
              </a:buClr>
              <a:buFont typeface="Arial" panose="020B0604020202020204" pitchFamily="34" charset="0"/>
              <a:buNone/>
              <a:defRPr sz="2000">
                <a:solidFill>
                  <a:schemeClr val="tx1">
                    <a:tint val="75000"/>
                  </a:schemeClr>
                </a:solidFill>
              </a:defRPr>
            </a:lvl2pPr>
            <a:lvl3pPr indent="0" algn="ctr">
              <a:spcBef>
                <a:spcPts val="300"/>
              </a:spcBef>
              <a:spcAft>
                <a:spcPts val="300"/>
              </a:spcAft>
              <a:buClr>
                <a:schemeClr val="tx1"/>
              </a:buClr>
              <a:buFont typeface="Arial" panose="020B0604020202020204" pitchFamily="34" charset="0"/>
              <a:buNone/>
              <a:defRPr sz="1800">
                <a:solidFill>
                  <a:schemeClr val="tx1">
                    <a:tint val="75000"/>
                  </a:schemeClr>
                </a:solidFill>
              </a:defRPr>
            </a:lvl3pPr>
            <a:lvl4pPr indent="0" algn="ctr">
              <a:spcBef>
                <a:spcPts val="300"/>
              </a:spcBef>
              <a:spcAft>
                <a:spcPts val="300"/>
              </a:spcAft>
              <a:buClr>
                <a:schemeClr val="tx1"/>
              </a:buClr>
              <a:buFont typeface="Arial" panose="020B0604020202020204" pitchFamily="34" charset="0"/>
              <a:buNone/>
              <a:defRPr sz="1600">
                <a:solidFill>
                  <a:schemeClr val="tx1">
                    <a:tint val="75000"/>
                  </a:schemeClr>
                </a:solidFill>
              </a:defRPr>
            </a:lvl4pPr>
            <a:lvl5pPr indent="0" algn="ctr">
              <a:spcBef>
                <a:spcPts val="300"/>
              </a:spcBef>
              <a:spcAft>
                <a:spcPts val="300"/>
              </a:spcAft>
              <a:buClr>
                <a:schemeClr val="tx1"/>
              </a:buClr>
              <a:buFont typeface="Arial" panose="020B0604020202020204" pitchFamily="34" charset="0"/>
              <a:buNone/>
              <a:defRPr sz="1400" b="0">
                <a:solidFill>
                  <a:schemeClr val="tx1">
                    <a:tint val="75000"/>
                  </a:schemeClr>
                </a:solidFill>
              </a:defRPr>
            </a:lvl5pPr>
            <a:lvl6pPr indent="0" algn="ctr">
              <a:spcBef>
                <a:spcPts val="300"/>
              </a:spcBef>
              <a:spcAft>
                <a:spcPts val="300"/>
              </a:spcAft>
              <a:buClr>
                <a:schemeClr val="tx1"/>
              </a:buClr>
              <a:buFont typeface="Arial" panose="020B0604020202020204" pitchFamily="34" charset="0"/>
              <a:buNone/>
              <a:defRPr sz="1200">
                <a:solidFill>
                  <a:schemeClr val="tx1">
                    <a:tint val="75000"/>
                  </a:schemeClr>
                </a:solidFill>
              </a:defRPr>
            </a:lvl6pPr>
            <a:lvl7pPr indent="0" algn="ctr">
              <a:spcBef>
                <a:spcPts val="300"/>
              </a:spcBef>
              <a:spcAft>
                <a:spcPts val="300"/>
              </a:spcAft>
              <a:buClr>
                <a:schemeClr val="tx1"/>
              </a:buClr>
              <a:buFont typeface="Arial" panose="020B0604020202020204" pitchFamily="34" charset="0"/>
              <a:buNone/>
              <a:defRPr sz="1200">
                <a:solidFill>
                  <a:schemeClr val="tx1">
                    <a:tint val="75000"/>
                  </a:schemeClr>
                </a:solidFill>
              </a:defRPr>
            </a:lvl7pPr>
            <a:lvl8pPr indent="0" algn="ctr">
              <a:spcBef>
                <a:spcPts val="300"/>
              </a:spcBef>
              <a:spcAft>
                <a:spcPts val="300"/>
              </a:spcAft>
              <a:buClr>
                <a:schemeClr val="tx1"/>
              </a:buClr>
              <a:buFont typeface="Arial" panose="020B0604020202020204" pitchFamily="34" charset="0"/>
              <a:buNone/>
              <a:defRPr sz="1200">
                <a:solidFill>
                  <a:schemeClr val="tx1">
                    <a:tint val="75000"/>
                  </a:schemeClr>
                </a:solidFill>
              </a:defRPr>
            </a:lvl8pPr>
            <a:lvl9pPr indent="0" algn="ctr">
              <a:spcBef>
                <a:spcPts val="300"/>
              </a:spcBef>
              <a:spcAft>
                <a:spcPts val="300"/>
              </a:spcAft>
              <a:buClr>
                <a:schemeClr val="tx1"/>
              </a:buClr>
              <a:buFont typeface="Arial" panose="020B0604020202020204" pitchFamily="34" charset="0"/>
              <a:buNone/>
              <a:defRPr sz="1200">
                <a:solidFill>
                  <a:schemeClr val="tx1">
                    <a:tint val="75000"/>
                  </a:schemeClr>
                </a:solidFill>
              </a:defRPr>
            </a:lvl9pPr>
          </a:lstStyle>
          <a:p>
            <a:pPr>
              <a:buClr>
                <a:schemeClr val="accent5">
                  <a:lumMod val="20000"/>
                  <a:lumOff val="80000"/>
                </a:schemeClr>
              </a:buClr>
            </a:pPr>
            <a:r>
              <a:rPr lang="en-US"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To provide a document that is easy to follow, simple to understand yet totally updated and carefully prepared for use by non-asthma specialist including primary care doctors and general practice physicians </a:t>
            </a:r>
          </a:p>
        </p:txBody>
      </p:sp>
      <p:sp>
        <p:nvSpPr>
          <p:cNvPr id="3" name="Slide Number Placeholder 2">
            <a:extLst>
              <a:ext uri="{FF2B5EF4-FFF2-40B4-BE49-F238E27FC236}">
                <a16:creationId xmlns:a16="http://schemas.microsoft.com/office/drawing/2014/main" id="{5D73BDDE-6E5E-EAE9-2C7D-30DD8168B8CA}"/>
              </a:ext>
            </a:extLst>
          </p:cNvPr>
          <p:cNvSpPr>
            <a:spLocks noGrp="1"/>
          </p:cNvSpPr>
          <p:nvPr>
            <p:ph type="sldNum" sz="quarter" idx="4294967295"/>
          </p:nvPr>
        </p:nvSpPr>
        <p:spPr>
          <a:xfrm>
            <a:off x="8610600" y="6356350"/>
            <a:ext cx="2743200" cy="365125"/>
          </a:xfrm>
        </p:spPr>
        <p:txBody>
          <a:bodyPr/>
          <a:lstStyle/>
          <a:p>
            <a:fld id="{9F9F533D-B52E-4A2F-BF72-0ADD2D94BD75}" type="slidenum">
              <a:rPr lang="en-GB" smtClean="0">
                <a:latin typeface="Calibri" panose="020F0502020204030204" pitchFamily="34" charset="0"/>
                <a:ea typeface="Calibri" panose="020F0502020204030204" pitchFamily="34" charset="0"/>
                <a:cs typeface="Calibri" panose="020F0502020204030204" pitchFamily="34" charset="0"/>
              </a:rPr>
              <a:pPr/>
              <a:t>9</a:t>
            </a:fld>
            <a:endParaRPr lang="en-GB">
              <a:latin typeface="Calibri" panose="020F0502020204030204" pitchFamily="34" charset="0"/>
              <a:ea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3F97F1B8-F2BF-7070-258D-8691AC63E5A9}"/>
              </a:ext>
            </a:extLst>
          </p:cNvPr>
          <p:cNvSpPr>
            <a:spLocks noGrp="1"/>
          </p:cNvSpPr>
          <p:nvPr>
            <p:ph type="title"/>
          </p:nvPr>
        </p:nvSpPr>
        <p:spPr/>
        <p:txBody>
          <a:bodyPr>
            <a:normAutofit fontScale="90000"/>
          </a:bodyPr>
          <a:lstStyle/>
          <a:p>
            <a:r>
              <a:rPr lang="en-US" sz="4000" b="1" dirty="0">
                <a:solidFill>
                  <a:schemeClr val="accent6">
                    <a:lumMod val="50000"/>
                  </a:schemeClr>
                </a:solidFill>
                <a:latin typeface="+mn-lt"/>
              </a:rPr>
              <a:t>History of Saudi Initiative for Asthma (SINA) </a:t>
            </a:r>
          </a:p>
        </p:txBody>
      </p:sp>
      <p:sp>
        <p:nvSpPr>
          <p:cNvPr id="8" name="Freeform 9">
            <a:extLst>
              <a:ext uri="{FF2B5EF4-FFF2-40B4-BE49-F238E27FC236}">
                <a16:creationId xmlns:a16="http://schemas.microsoft.com/office/drawing/2014/main" id="{286CE921-31C7-110E-DCDD-EACD4B8E22AF}"/>
              </a:ext>
            </a:extLst>
          </p:cNvPr>
          <p:cNvSpPr>
            <a:spLocks/>
          </p:cNvSpPr>
          <p:nvPr/>
        </p:nvSpPr>
        <p:spPr bwMode="auto">
          <a:xfrm>
            <a:off x="3881676" y="1850625"/>
            <a:ext cx="7739704" cy="3973052"/>
          </a:xfrm>
          <a:custGeom>
            <a:avLst/>
            <a:gdLst>
              <a:gd name="T0" fmla="*/ 0 w 1264"/>
              <a:gd name="T1" fmla="*/ 882 h 886"/>
              <a:gd name="T2" fmla="*/ 1044 w 1264"/>
              <a:gd name="T3" fmla="*/ 144 h 886"/>
              <a:gd name="T4" fmla="*/ 955 w 1264"/>
              <a:gd name="T5" fmla="*/ 88 h 886"/>
              <a:gd name="T6" fmla="*/ 1236 w 1264"/>
              <a:gd name="T7" fmla="*/ 0 h 886"/>
              <a:gd name="T8" fmla="*/ 1264 w 1264"/>
              <a:gd name="T9" fmla="*/ 274 h 886"/>
              <a:gd name="T10" fmla="*/ 1178 w 1264"/>
              <a:gd name="T11" fmla="*/ 224 h 886"/>
              <a:gd name="T12" fmla="*/ 0 w 1264"/>
              <a:gd name="T13" fmla="*/ 882 h 886"/>
            </a:gdLst>
            <a:ahLst/>
            <a:cxnLst>
              <a:cxn ang="0">
                <a:pos x="T0" y="T1"/>
              </a:cxn>
              <a:cxn ang="0">
                <a:pos x="T2" y="T3"/>
              </a:cxn>
              <a:cxn ang="0">
                <a:pos x="T4" y="T5"/>
              </a:cxn>
              <a:cxn ang="0">
                <a:pos x="T6" y="T7"/>
              </a:cxn>
              <a:cxn ang="0">
                <a:pos x="T8" y="T9"/>
              </a:cxn>
              <a:cxn ang="0">
                <a:pos x="T10" y="T11"/>
              </a:cxn>
              <a:cxn ang="0">
                <a:pos x="T12" y="T13"/>
              </a:cxn>
            </a:cxnLst>
            <a:rect l="0" t="0" r="r" b="b"/>
            <a:pathLst>
              <a:path w="1264" h="886">
                <a:moveTo>
                  <a:pt x="0" y="882"/>
                </a:moveTo>
                <a:cubicBezTo>
                  <a:pt x="548" y="818"/>
                  <a:pt x="909" y="450"/>
                  <a:pt x="1044" y="144"/>
                </a:cubicBezTo>
                <a:cubicBezTo>
                  <a:pt x="955" y="88"/>
                  <a:pt x="955" y="88"/>
                  <a:pt x="955" y="88"/>
                </a:cubicBezTo>
                <a:cubicBezTo>
                  <a:pt x="1236" y="0"/>
                  <a:pt x="1236" y="0"/>
                  <a:pt x="1236" y="0"/>
                </a:cubicBezTo>
                <a:cubicBezTo>
                  <a:pt x="1264" y="274"/>
                  <a:pt x="1264" y="274"/>
                  <a:pt x="1264" y="274"/>
                </a:cubicBezTo>
                <a:cubicBezTo>
                  <a:pt x="1178" y="224"/>
                  <a:pt x="1178" y="224"/>
                  <a:pt x="1178" y="224"/>
                </a:cubicBezTo>
                <a:cubicBezTo>
                  <a:pt x="984" y="524"/>
                  <a:pt x="580" y="886"/>
                  <a:pt x="0" y="882"/>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s-ES"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11F6817-1103-6398-CD7C-4726AA3FDD9D}"/>
              </a:ext>
            </a:extLst>
          </p:cNvPr>
          <p:cNvSpPr txBox="1"/>
          <p:nvPr/>
        </p:nvSpPr>
        <p:spPr>
          <a:xfrm>
            <a:off x="365125" y="5795010"/>
            <a:ext cx="2628900" cy="5486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000" dirty="0">
                <a:latin typeface="Calibri" panose="020F0502020204030204" pitchFamily="34" charset="0"/>
                <a:ea typeface="Calibri" panose="020F0502020204030204" pitchFamily="34" charset="0"/>
                <a:cs typeface="Calibri" panose="020F0502020204030204" pitchFamily="34" charset="0"/>
              </a:rPr>
              <a:t>First Version: 2009</a:t>
            </a:r>
          </a:p>
        </p:txBody>
      </p:sp>
      <p:sp>
        <p:nvSpPr>
          <p:cNvPr id="10" name="TextBox 9">
            <a:extLst>
              <a:ext uri="{FF2B5EF4-FFF2-40B4-BE49-F238E27FC236}">
                <a16:creationId xmlns:a16="http://schemas.microsoft.com/office/drawing/2014/main" id="{ECBD3249-60D2-1451-ADB5-35323AA7AF32}"/>
              </a:ext>
            </a:extLst>
          </p:cNvPr>
          <p:cNvSpPr txBox="1"/>
          <p:nvPr/>
        </p:nvSpPr>
        <p:spPr>
          <a:xfrm>
            <a:off x="1572895" y="4833539"/>
            <a:ext cx="2979420" cy="5486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000" dirty="0">
                <a:latin typeface="Calibri" panose="020F0502020204030204" pitchFamily="34" charset="0"/>
                <a:ea typeface="Calibri" panose="020F0502020204030204" pitchFamily="34" charset="0"/>
                <a:cs typeface="Calibri" panose="020F0502020204030204" pitchFamily="34" charset="0"/>
              </a:rPr>
              <a:t>Second Version: 2012</a:t>
            </a:r>
          </a:p>
        </p:txBody>
      </p:sp>
      <p:sp>
        <p:nvSpPr>
          <p:cNvPr id="11" name="TextBox 10">
            <a:extLst>
              <a:ext uri="{FF2B5EF4-FFF2-40B4-BE49-F238E27FC236}">
                <a16:creationId xmlns:a16="http://schemas.microsoft.com/office/drawing/2014/main" id="{7A11DB28-7E13-5E45-8EC1-B98EB7096098}"/>
              </a:ext>
            </a:extLst>
          </p:cNvPr>
          <p:cNvSpPr txBox="1"/>
          <p:nvPr/>
        </p:nvSpPr>
        <p:spPr>
          <a:xfrm>
            <a:off x="2963863" y="4035928"/>
            <a:ext cx="2979420" cy="5486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000" dirty="0">
                <a:latin typeface="Calibri" panose="020F0502020204030204" pitchFamily="34" charset="0"/>
                <a:ea typeface="Calibri" panose="020F0502020204030204" pitchFamily="34" charset="0"/>
                <a:cs typeface="Calibri" panose="020F0502020204030204" pitchFamily="34" charset="0"/>
              </a:rPr>
              <a:t>Third Version: 2016</a:t>
            </a:r>
          </a:p>
        </p:txBody>
      </p:sp>
      <p:sp>
        <p:nvSpPr>
          <p:cNvPr id="12" name="TextBox 11">
            <a:extLst>
              <a:ext uri="{FF2B5EF4-FFF2-40B4-BE49-F238E27FC236}">
                <a16:creationId xmlns:a16="http://schemas.microsoft.com/office/drawing/2014/main" id="{F74D51E8-CD8B-44BF-961F-E95AEE25CB8B}"/>
              </a:ext>
            </a:extLst>
          </p:cNvPr>
          <p:cNvSpPr txBox="1"/>
          <p:nvPr/>
        </p:nvSpPr>
        <p:spPr>
          <a:xfrm>
            <a:off x="4195440" y="3126973"/>
            <a:ext cx="2979420" cy="5486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000" dirty="0">
                <a:latin typeface="Calibri" panose="020F0502020204030204" pitchFamily="34" charset="0"/>
                <a:ea typeface="Calibri" panose="020F0502020204030204" pitchFamily="34" charset="0"/>
                <a:cs typeface="Calibri" panose="020F0502020204030204" pitchFamily="34" charset="0"/>
              </a:rPr>
              <a:t>Fourth Version: 2019</a:t>
            </a:r>
          </a:p>
        </p:txBody>
      </p:sp>
      <p:sp>
        <p:nvSpPr>
          <p:cNvPr id="13" name="TextBox 12">
            <a:extLst>
              <a:ext uri="{FF2B5EF4-FFF2-40B4-BE49-F238E27FC236}">
                <a16:creationId xmlns:a16="http://schemas.microsoft.com/office/drawing/2014/main" id="{8D2CF21D-AC08-BD49-4F75-74F97663F07C}"/>
              </a:ext>
            </a:extLst>
          </p:cNvPr>
          <p:cNvSpPr txBox="1"/>
          <p:nvPr/>
        </p:nvSpPr>
        <p:spPr>
          <a:xfrm>
            <a:off x="5382422" y="2180975"/>
            <a:ext cx="2979420" cy="5486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000" dirty="0">
                <a:latin typeface="Calibri" panose="020F0502020204030204" pitchFamily="34" charset="0"/>
                <a:ea typeface="Calibri" panose="020F0502020204030204" pitchFamily="34" charset="0"/>
                <a:cs typeface="Calibri" panose="020F0502020204030204" pitchFamily="34" charset="0"/>
              </a:rPr>
              <a:t>Fifth Version: 2021</a:t>
            </a:r>
          </a:p>
        </p:txBody>
      </p:sp>
      <p:sp>
        <p:nvSpPr>
          <p:cNvPr id="15" name="TextBox 14">
            <a:extLst>
              <a:ext uri="{FF2B5EF4-FFF2-40B4-BE49-F238E27FC236}">
                <a16:creationId xmlns:a16="http://schemas.microsoft.com/office/drawing/2014/main" id="{CA5BF78E-B5B9-1EBA-8ADF-AAC9018BEB7D}"/>
              </a:ext>
            </a:extLst>
          </p:cNvPr>
          <p:cNvSpPr txBox="1"/>
          <p:nvPr/>
        </p:nvSpPr>
        <p:spPr>
          <a:xfrm>
            <a:off x="6576060" y="949912"/>
            <a:ext cx="2979420" cy="5486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000" dirty="0">
                <a:latin typeface="Calibri" panose="020F0502020204030204" pitchFamily="34" charset="0"/>
                <a:ea typeface="Calibri" panose="020F0502020204030204" pitchFamily="34" charset="0"/>
                <a:cs typeface="Calibri" panose="020F0502020204030204" pitchFamily="34" charset="0"/>
              </a:rPr>
              <a:t>Sixth Version: 2024</a:t>
            </a:r>
          </a:p>
        </p:txBody>
      </p:sp>
      <p:pic>
        <p:nvPicPr>
          <p:cNvPr id="20" name="Picture 19">
            <a:extLst>
              <a:ext uri="{FF2B5EF4-FFF2-40B4-BE49-F238E27FC236}">
                <a16:creationId xmlns:a16="http://schemas.microsoft.com/office/drawing/2014/main" id="{4A1438F8-4F9C-856E-7F38-835C4E0C2A99}"/>
              </a:ext>
            </a:extLst>
          </p:cNvPr>
          <p:cNvPicPr>
            <a:picLocks noChangeAspect="1"/>
          </p:cNvPicPr>
          <p:nvPr/>
        </p:nvPicPr>
        <p:blipFill>
          <a:blip r:embed="rId3"/>
          <a:stretch>
            <a:fillRect/>
          </a:stretch>
        </p:blipFill>
        <p:spPr>
          <a:xfrm>
            <a:off x="2745602" y="5631150"/>
            <a:ext cx="1285378" cy="681342"/>
          </a:xfrm>
          <a:prstGeom prst="rect">
            <a:avLst/>
          </a:prstGeom>
        </p:spPr>
      </p:pic>
      <p:pic>
        <p:nvPicPr>
          <p:cNvPr id="21" name="Picture 20">
            <a:extLst>
              <a:ext uri="{FF2B5EF4-FFF2-40B4-BE49-F238E27FC236}">
                <a16:creationId xmlns:a16="http://schemas.microsoft.com/office/drawing/2014/main" id="{AFD7D569-5C17-6B44-F898-F022E9C05E96}"/>
              </a:ext>
            </a:extLst>
          </p:cNvPr>
          <p:cNvPicPr>
            <a:picLocks noChangeAspect="1"/>
          </p:cNvPicPr>
          <p:nvPr/>
        </p:nvPicPr>
        <p:blipFill>
          <a:blip r:embed="rId4"/>
          <a:stretch>
            <a:fillRect/>
          </a:stretch>
        </p:blipFill>
        <p:spPr>
          <a:xfrm>
            <a:off x="4249892" y="4783875"/>
            <a:ext cx="965998" cy="965998"/>
          </a:xfrm>
          <a:prstGeom prst="rect">
            <a:avLst/>
          </a:prstGeom>
        </p:spPr>
      </p:pic>
      <p:pic>
        <p:nvPicPr>
          <p:cNvPr id="22" name="Picture 2" descr="PDF) The Saudi Initiative for Asthma - 2016 update: Guidelines for the  diagnosis and management of asthma in adults and children">
            <a:extLst>
              <a:ext uri="{FF2B5EF4-FFF2-40B4-BE49-F238E27FC236}">
                <a16:creationId xmlns:a16="http://schemas.microsoft.com/office/drawing/2014/main" id="{E037897A-A2CE-8438-DBFA-501808EC07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182" t="3403" r="4262" b="6321"/>
          <a:stretch/>
        </p:blipFill>
        <p:spPr bwMode="auto">
          <a:xfrm>
            <a:off x="5466086" y="3810917"/>
            <a:ext cx="954394" cy="9729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6F036C66-D241-E657-4DEA-1ABB656FFD26}"/>
              </a:ext>
            </a:extLst>
          </p:cNvPr>
          <p:cNvPicPr>
            <a:picLocks noChangeAspect="1"/>
          </p:cNvPicPr>
          <p:nvPr/>
        </p:nvPicPr>
        <p:blipFill>
          <a:blip r:embed="rId6"/>
          <a:stretch>
            <a:fillRect/>
          </a:stretch>
        </p:blipFill>
        <p:spPr>
          <a:xfrm>
            <a:off x="6797134" y="2987014"/>
            <a:ext cx="954394" cy="973165"/>
          </a:xfrm>
          <a:prstGeom prst="rect">
            <a:avLst/>
          </a:prstGeom>
        </p:spPr>
      </p:pic>
      <p:graphicFrame>
        <p:nvGraphicFramePr>
          <p:cNvPr id="24" name="Object 23">
            <a:extLst>
              <a:ext uri="{FF2B5EF4-FFF2-40B4-BE49-F238E27FC236}">
                <a16:creationId xmlns:a16="http://schemas.microsoft.com/office/drawing/2014/main" id="{A6A9059A-F7BA-7205-26F2-6C898DDD782F}"/>
              </a:ext>
            </a:extLst>
          </p:cNvPr>
          <p:cNvGraphicFramePr>
            <a:graphicFrameLocks noChangeAspect="1"/>
          </p:cNvGraphicFramePr>
          <p:nvPr/>
        </p:nvGraphicFramePr>
        <p:xfrm>
          <a:off x="7751528" y="1761200"/>
          <a:ext cx="1125772" cy="1127716"/>
        </p:xfrm>
        <a:graphic>
          <a:graphicData uri="http://schemas.openxmlformats.org/presentationml/2006/ole">
            <mc:AlternateContent xmlns:mc="http://schemas.openxmlformats.org/markup-compatibility/2006">
              <mc:Choice xmlns:v="urn:schemas-microsoft-com:vml" Requires="v">
                <p:oleObj name="Bitmap Image" r:id="rId7" imgW="6203880" imgH="6273720" progId="Paint.Picture">
                  <p:embed/>
                </p:oleObj>
              </mc:Choice>
              <mc:Fallback>
                <p:oleObj name="Bitmap Image" r:id="rId7" imgW="6203880" imgH="6273720" progId="Paint.Picture">
                  <p:embed/>
                  <p:pic>
                    <p:nvPicPr>
                      <p:cNvPr id="24" name="Object 23">
                        <a:extLst>
                          <a:ext uri="{FF2B5EF4-FFF2-40B4-BE49-F238E27FC236}">
                            <a16:creationId xmlns:a16="http://schemas.microsoft.com/office/drawing/2014/main" id="{A6A9059A-F7BA-7205-26F2-6C898DDD782F}"/>
                          </a:ext>
                        </a:extLst>
                      </p:cNvPr>
                      <p:cNvPicPr/>
                      <p:nvPr/>
                    </p:nvPicPr>
                    <p:blipFill>
                      <a:blip r:embed="rId8"/>
                      <a:stretch>
                        <a:fillRect/>
                      </a:stretch>
                    </p:blipFill>
                    <p:spPr>
                      <a:xfrm>
                        <a:off x="7751528" y="1761200"/>
                        <a:ext cx="1125772" cy="1127716"/>
                      </a:xfrm>
                      <a:prstGeom prst="rect">
                        <a:avLst/>
                      </a:prstGeom>
                    </p:spPr>
                  </p:pic>
                </p:oleObj>
              </mc:Fallback>
            </mc:AlternateContent>
          </a:graphicData>
        </a:graphic>
      </p:graphicFrame>
      <p:sp>
        <p:nvSpPr>
          <p:cNvPr id="27" name="Rectangle 3">
            <a:extLst>
              <a:ext uri="{FF2B5EF4-FFF2-40B4-BE49-F238E27FC236}">
                <a16:creationId xmlns:a16="http://schemas.microsoft.com/office/drawing/2014/main" id="{10D46496-7BF0-1AB5-D7FC-FD059B27546C}"/>
              </a:ext>
            </a:extLst>
          </p:cNvPr>
          <p:cNvSpPr txBox="1">
            <a:spLocks noChangeArrowheads="1"/>
          </p:cNvSpPr>
          <p:nvPr/>
        </p:nvSpPr>
        <p:spPr>
          <a:xfrm>
            <a:off x="205284" y="1025848"/>
            <a:ext cx="5080636" cy="1900004"/>
          </a:xfrm>
          <a:prstGeom prst="rect">
            <a:avLst/>
          </a:prstGeom>
          <a:noFill/>
          <a:ln>
            <a:solidFill>
              <a:schemeClr val="bg1"/>
            </a:solidFill>
          </a:ln>
        </p:spPr>
        <p:style>
          <a:lnRef idx="1">
            <a:schemeClr val="accent5"/>
          </a:lnRef>
          <a:fillRef idx="3">
            <a:schemeClr val="accent5"/>
          </a:fillRef>
          <a:effectRef idx="2">
            <a:schemeClr val="accent5"/>
          </a:effectRef>
          <a:fontRef idx="minor">
            <a:schemeClr val="lt1"/>
          </a:fontRef>
        </p:style>
        <p:txBody>
          <a:bodyPr vert="horz" wrap="square" lIns="0" tIns="0" rIns="0" bIns="0" rtlCol="0" anchor="t" anchorCtr="0">
            <a:normAutofit/>
          </a:bodyPr>
          <a:lstStyle>
            <a:lvl1pPr marL="0" indent="0" algn="l" defTabSz="1219170" rtl="0" eaLnBrk="1" latinLnBrk="0" hangingPunct="1">
              <a:spcBef>
                <a:spcPts val="0"/>
              </a:spcBef>
              <a:spcAft>
                <a:spcPts val="0"/>
              </a:spcAft>
              <a:buClr>
                <a:schemeClr val="tx2"/>
              </a:buClr>
              <a:buSzPct val="110000"/>
              <a:buFont typeface="Arial" panose="020B0604020202020204" pitchFamily="34" charset="0"/>
              <a:buNone/>
              <a:defRPr sz="2000" i="0" kern="1200">
                <a:solidFill>
                  <a:schemeClr val="tx1"/>
                </a:solidFill>
                <a:latin typeface="+mn-lt"/>
                <a:ea typeface="+mn-ea"/>
                <a:cs typeface="+mn-cs"/>
              </a:defRPr>
            </a:lvl1pPr>
            <a:lvl2pPr marL="609585" indent="0" algn="ctr" defTabSz="1219170" rtl="0" eaLnBrk="1" latinLnBrk="0" hangingPunct="1">
              <a:spcBef>
                <a:spcPts val="300"/>
              </a:spcBef>
              <a:spcAft>
                <a:spcPts val="300"/>
              </a:spcAft>
              <a:buClr>
                <a:schemeClr val="tx1"/>
              </a:buClr>
              <a:buFont typeface="Arial" panose="020B0604020202020204" pitchFamily="34" charset="0"/>
              <a:buNone/>
              <a:defRPr sz="2000" kern="1200">
                <a:solidFill>
                  <a:schemeClr val="tx1">
                    <a:tint val="75000"/>
                  </a:schemeClr>
                </a:solidFill>
                <a:latin typeface="+mn-lt"/>
                <a:ea typeface="+mn-ea"/>
                <a:cs typeface="+mn-cs"/>
              </a:defRPr>
            </a:lvl2pPr>
            <a:lvl3pPr marL="1219170" indent="0" algn="ctr" defTabSz="1219170" rtl="0" eaLnBrk="1" latinLnBrk="0" hangingPunct="1">
              <a:spcBef>
                <a:spcPts val="300"/>
              </a:spcBef>
              <a:spcAft>
                <a:spcPts val="300"/>
              </a:spcAft>
              <a:buClr>
                <a:schemeClr val="tx1"/>
              </a:buClr>
              <a:buFont typeface="Arial" panose="020B0604020202020204" pitchFamily="34" charset="0"/>
              <a:buNone/>
              <a:defRPr sz="1800" kern="1200">
                <a:solidFill>
                  <a:schemeClr val="tx1">
                    <a:tint val="75000"/>
                  </a:schemeClr>
                </a:solidFill>
                <a:latin typeface="+mn-lt"/>
                <a:ea typeface="+mn-ea"/>
                <a:cs typeface="+mn-cs"/>
              </a:defRPr>
            </a:lvl3pPr>
            <a:lvl4pPr marL="1828754" indent="0" algn="ctr" defTabSz="1219170" rtl="0" eaLnBrk="1" latinLnBrk="0" hangingPunct="1">
              <a:spcBef>
                <a:spcPts val="300"/>
              </a:spcBef>
              <a:spcAft>
                <a:spcPts val="300"/>
              </a:spcAft>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2438339" indent="0" algn="ctr" defTabSz="1219170" rtl="0" eaLnBrk="1" latinLnBrk="0" hangingPunct="1">
              <a:spcBef>
                <a:spcPts val="300"/>
              </a:spcBef>
              <a:spcAft>
                <a:spcPts val="300"/>
              </a:spcAft>
              <a:buClr>
                <a:schemeClr val="tx1"/>
              </a:buClr>
              <a:buFont typeface="Arial" panose="020B0604020202020204" pitchFamily="34" charset="0"/>
              <a:buNone/>
              <a:defRPr sz="1400" b="0" kern="1200">
                <a:solidFill>
                  <a:schemeClr val="tx1">
                    <a:tint val="75000"/>
                  </a:schemeClr>
                </a:solidFill>
                <a:latin typeface="+mn-lt"/>
                <a:ea typeface="+mn-ea"/>
                <a:cs typeface="+mn-cs"/>
              </a:defRPr>
            </a:lvl5pPr>
            <a:lvl6pPr marL="3047924"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6pPr>
            <a:lvl7pPr marL="3657509"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7pPr>
            <a:lvl8pPr marL="4267093"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8pPr>
            <a:lvl9pPr marL="4876678"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9pPr>
          </a:lstStyle>
          <a:p>
            <a:pPr marL="285750" indent="-285750">
              <a:buClr>
                <a:srgbClr val="ECE9EF"/>
              </a:buClr>
              <a:buFont typeface="Arial" panose="020B0604020202020204" pitchFamily="34" charset="0"/>
              <a:buChar char="•"/>
              <a:defRPr/>
            </a:pPr>
            <a:r>
              <a:rPr lang="en-US" altLang="en-US" sz="1800" dirty="0">
                <a:latin typeface="Calibri" panose="020F0502020204030204" pitchFamily="34" charset="0"/>
                <a:ea typeface="Calibri" panose="020F0502020204030204" pitchFamily="34" charset="0"/>
                <a:cs typeface="Calibri" panose="020F0502020204030204" pitchFamily="34" charset="0"/>
              </a:rPr>
              <a:t>Developed by a task force originated under the umbrella of the Saudi Thoracic Society</a:t>
            </a:r>
          </a:p>
          <a:p>
            <a:pPr marL="285750" indent="-285750">
              <a:buClr>
                <a:srgbClr val="ECE9EF"/>
              </a:buClr>
              <a:buFont typeface="Arial" panose="020B0604020202020204" pitchFamily="34" charset="0"/>
              <a:buChar char="•"/>
              <a:defRPr/>
            </a:pPr>
            <a:r>
              <a:rPr lang="ar-SA" altLang="en-US" sz="1800" dirty="0">
                <a:latin typeface="Calibri" panose="020F0502020204030204" pitchFamily="34" charset="0"/>
                <a:ea typeface="Calibri" panose="020F0502020204030204" pitchFamily="34" charset="0"/>
                <a:cs typeface="Calibri" panose="020F0502020204030204" pitchFamily="34" charset="0"/>
              </a:rPr>
              <a:t> </a:t>
            </a:r>
            <a:r>
              <a:rPr lang="en-US" altLang="en-US" sz="1800" dirty="0">
                <a:latin typeface="Calibri" panose="020F0502020204030204" pitchFamily="34" charset="0"/>
                <a:ea typeface="Calibri" panose="020F0502020204030204" pitchFamily="34" charset="0"/>
                <a:cs typeface="Calibri" panose="020F0502020204030204" pitchFamily="34" charset="0"/>
              </a:rPr>
              <a:t>SINA is a practical approach for a comprehensive management of asthma in adults and children and </a:t>
            </a:r>
          </a:p>
          <a:p>
            <a:pPr marL="285750" indent="-285750">
              <a:buClr>
                <a:srgbClr val="ECE9EF"/>
              </a:buClr>
              <a:buFont typeface="Arial" panose="020B0604020202020204" pitchFamily="34" charset="0"/>
              <a:buChar char="•"/>
              <a:defRPr/>
            </a:pPr>
            <a:r>
              <a:rPr lang="en-US" altLang="en-US" sz="1800" dirty="0">
                <a:latin typeface="Calibri" panose="020F0502020204030204" pitchFamily="34" charset="0"/>
                <a:ea typeface="Calibri" panose="020F0502020204030204" pitchFamily="34" charset="0"/>
                <a:cs typeface="Calibri" panose="020F0502020204030204" pitchFamily="34" charset="0"/>
              </a:rPr>
              <a:t>Directed to HCW dealing with asthma who are not specialists in the field.</a:t>
            </a:r>
          </a:p>
        </p:txBody>
      </p:sp>
      <p:sp>
        <p:nvSpPr>
          <p:cNvPr id="29" name="TextBox 28">
            <a:extLst>
              <a:ext uri="{FF2B5EF4-FFF2-40B4-BE49-F238E27FC236}">
                <a16:creationId xmlns:a16="http://schemas.microsoft.com/office/drawing/2014/main" id="{5E9CC891-150C-0D93-C112-A9BA472A8712}"/>
              </a:ext>
            </a:extLst>
          </p:cNvPr>
          <p:cNvSpPr txBox="1"/>
          <p:nvPr/>
        </p:nvSpPr>
        <p:spPr>
          <a:xfrm>
            <a:off x="9318716" y="4501811"/>
            <a:ext cx="1722120" cy="243840"/>
          </a:xfrm>
          <a:prstGeom prst="rect">
            <a:avLst/>
          </a:prstGeom>
          <a:noFill/>
        </p:spPr>
        <p:txBody>
          <a:bodyPr wrap="square" lIns="180000" tIns="180000" rIns="180000" bIns="180000" rtlCol="0">
            <a:noAutofit/>
          </a:bodyPr>
          <a:lstStyle/>
          <a:p>
            <a:pPr algn="l">
              <a:spcBef>
                <a:spcPts val="300"/>
              </a:spcBef>
              <a:spcAft>
                <a:spcPts val="300"/>
              </a:spcAft>
              <a:buClr>
                <a:schemeClr val="tx2"/>
              </a:buClr>
              <a:buSzPct val="110000"/>
            </a:pPr>
            <a:r>
              <a:rPr lang="en-US" sz="2500" b="1" dirty="0">
                <a:solidFill>
                  <a:schemeClr val="tx2"/>
                </a:solidFill>
                <a:latin typeface="Calibri" panose="020F0502020204030204" pitchFamily="34" charset="0"/>
                <a:ea typeface="Calibri" panose="020F0502020204030204" pitchFamily="34" charset="0"/>
                <a:cs typeface="Calibri" panose="020F0502020204030204" pitchFamily="34" charset="0"/>
              </a:rPr>
              <a:t>Purpose</a:t>
            </a:r>
          </a:p>
        </p:txBody>
      </p:sp>
      <p:pic>
        <p:nvPicPr>
          <p:cNvPr id="4" name="Picture 3">
            <a:extLst>
              <a:ext uri="{FF2B5EF4-FFF2-40B4-BE49-F238E27FC236}">
                <a16:creationId xmlns:a16="http://schemas.microsoft.com/office/drawing/2014/main" id="{F1B527CC-57AB-D4B3-70A4-AF0C7EB33157}"/>
              </a:ext>
            </a:extLst>
          </p:cNvPr>
          <p:cNvPicPr>
            <a:picLocks noChangeAspect="1"/>
          </p:cNvPicPr>
          <p:nvPr/>
        </p:nvPicPr>
        <p:blipFill>
          <a:blip r:embed="rId9"/>
          <a:stretch>
            <a:fillRect/>
          </a:stretch>
        </p:blipFill>
        <p:spPr>
          <a:xfrm>
            <a:off x="9095686" y="510540"/>
            <a:ext cx="1391734" cy="1390085"/>
          </a:xfrm>
          <a:prstGeom prst="rect">
            <a:avLst/>
          </a:prstGeom>
        </p:spPr>
      </p:pic>
    </p:spTree>
    <p:extLst>
      <p:ext uri="{BB962C8B-B14F-4D97-AF65-F5344CB8AC3E}">
        <p14:creationId xmlns:p14="http://schemas.microsoft.com/office/powerpoint/2010/main" val="126913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1000"/>
                                        <p:tgtEl>
                                          <p:spTgt spid="4"/>
                                        </p:tgtEl>
                                      </p:cBhvr>
                                    </p:animEffect>
                                    <p:anim calcmode="lin" valueType="num">
                                      <p:cBhvr>
                                        <p:cTn id="61" dur="1000" fill="hold"/>
                                        <p:tgtEl>
                                          <p:spTgt spid="4"/>
                                        </p:tgtEl>
                                        <p:attrNameLst>
                                          <p:attrName>ppt_x</p:attrName>
                                        </p:attrNameLst>
                                      </p:cBhvr>
                                      <p:tavLst>
                                        <p:tav tm="0">
                                          <p:val>
                                            <p:strVal val="#ppt_x"/>
                                          </p:val>
                                        </p:tav>
                                        <p:tav tm="100000">
                                          <p:val>
                                            <p:strVal val="#ppt_x"/>
                                          </p:val>
                                        </p:tav>
                                      </p:tavLst>
                                    </p:anim>
                                    <p:anim calcmode="lin" valueType="num">
                                      <p:cBhvr>
                                        <p:cTn id="6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B1A6AA1-0193-4883-86AD-B920924FB74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3" name="Object 2" hidden="1">
                        <a:extLst>
                          <a:ext uri="{FF2B5EF4-FFF2-40B4-BE49-F238E27FC236}">
                            <a16:creationId xmlns:a16="http://schemas.microsoft.com/office/drawing/2014/main" id="{7B1A6AA1-0193-4883-86AD-B920924FB74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2770" name="Rectangle 2">
            <a:extLst>
              <a:ext uri="{FF2B5EF4-FFF2-40B4-BE49-F238E27FC236}">
                <a16:creationId xmlns:a16="http://schemas.microsoft.com/office/drawing/2014/main" id="{3A225819-446B-4202-A0E6-A269D709D601}"/>
              </a:ext>
            </a:extLst>
          </p:cNvPr>
          <p:cNvSpPr>
            <a:spLocks noGrp="1" noChangeArrowheads="1"/>
          </p:cNvSpPr>
          <p:nvPr>
            <p:ph type="title"/>
          </p:nvPr>
        </p:nvSpPr>
        <p:spPr>
          <a:xfrm>
            <a:off x="1152525" y="314325"/>
            <a:ext cx="8229600" cy="914400"/>
          </a:xfrm>
        </p:spPr>
        <p:txBody>
          <a:bodyPr vert="horz"/>
          <a:lstStyle/>
          <a:p>
            <a:pPr eaLnBrk="1" hangingPunct="1"/>
            <a:r>
              <a:rPr lang="en-US" altLang="en-US" dirty="0">
                <a:latin typeface="Calibri" panose="020F0502020204030204" pitchFamily="34" charset="0"/>
                <a:cs typeface="Calibri" panose="020F0502020204030204" pitchFamily="34" charset="0"/>
              </a:rPr>
              <a:t>SINA Documents</a:t>
            </a:r>
          </a:p>
        </p:txBody>
      </p:sp>
      <p:sp>
        <p:nvSpPr>
          <p:cNvPr id="23555" name="Rectangle 3">
            <a:extLst>
              <a:ext uri="{FF2B5EF4-FFF2-40B4-BE49-F238E27FC236}">
                <a16:creationId xmlns:a16="http://schemas.microsoft.com/office/drawing/2014/main" id="{40B1BE9A-E3AE-4D0B-9C93-3A2BD3E55304}"/>
              </a:ext>
            </a:extLst>
          </p:cNvPr>
          <p:cNvSpPr>
            <a:spLocks noGrp="1" noChangeArrowheads="1"/>
          </p:cNvSpPr>
          <p:nvPr>
            <p:ph type="body" idx="1"/>
          </p:nvPr>
        </p:nvSpPr>
        <p:spPr>
          <a:xfrm>
            <a:off x="4163786" y="1752601"/>
            <a:ext cx="6980463" cy="3992563"/>
          </a:xfrm>
        </p:spPr>
        <p:txBody>
          <a:bodyPr>
            <a:normAutofit fontScale="92500" lnSpcReduction="10000"/>
          </a:bodyPr>
          <a:lstStyle/>
          <a:p>
            <a:pPr marL="457200" indent="-457200" algn="just">
              <a:lnSpc>
                <a:spcPct val="110000"/>
              </a:lnSpc>
              <a:buFont typeface="Arial" panose="020B0604020202020204" pitchFamily="34" charset="0"/>
              <a:buChar char="•"/>
              <a:defRPr/>
            </a:pPr>
            <a:r>
              <a:rPr lang="en-US" altLang="en-US" dirty="0">
                <a:cs typeface="Arial" charset="0"/>
              </a:rPr>
              <a:t>Published manuscript </a:t>
            </a:r>
          </a:p>
          <a:p>
            <a:pPr marL="457200" indent="-457200" algn="just">
              <a:lnSpc>
                <a:spcPct val="110000"/>
              </a:lnSpc>
              <a:buFont typeface="Arial" panose="020B0604020202020204" pitchFamily="34" charset="0"/>
              <a:buChar char="•"/>
              <a:defRPr/>
            </a:pPr>
            <a:r>
              <a:rPr lang="en-US" altLang="en-US" dirty="0">
                <a:cs typeface="Arial" charset="0"/>
              </a:rPr>
              <a:t>Booklet</a:t>
            </a:r>
          </a:p>
          <a:p>
            <a:pPr marL="457200" indent="-457200" algn="just">
              <a:lnSpc>
                <a:spcPct val="110000"/>
              </a:lnSpc>
              <a:buFont typeface="Arial" panose="020B0604020202020204" pitchFamily="34" charset="0"/>
              <a:buChar char="•"/>
              <a:defRPr/>
            </a:pPr>
            <a:r>
              <a:rPr lang="en-US" altLang="en-US" dirty="0">
                <a:cs typeface="Arial" charset="0"/>
              </a:rPr>
              <a:t>Electronic version</a:t>
            </a:r>
          </a:p>
          <a:p>
            <a:pPr marL="457200" indent="-457200" algn="just">
              <a:lnSpc>
                <a:spcPct val="110000"/>
              </a:lnSpc>
              <a:buFont typeface="Arial" panose="020B0604020202020204" pitchFamily="34" charset="0"/>
              <a:buChar char="•"/>
              <a:defRPr/>
            </a:pPr>
            <a:r>
              <a:rPr lang="en-US" altLang="en-US" dirty="0">
                <a:cs typeface="Arial" charset="0"/>
              </a:rPr>
              <a:t>Slides kit</a:t>
            </a:r>
          </a:p>
          <a:p>
            <a:pPr marL="457200" indent="-457200" algn="just">
              <a:lnSpc>
                <a:spcPct val="110000"/>
              </a:lnSpc>
              <a:buFont typeface="Arial" panose="020B0604020202020204" pitchFamily="34" charset="0"/>
              <a:buChar char="•"/>
              <a:defRPr/>
            </a:pPr>
            <a:r>
              <a:rPr lang="en-US" altLang="en-US" dirty="0">
                <a:cs typeface="Arial" charset="0"/>
              </a:rPr>
              <a:t>Flyers</a:t>
            </a:r>
          </a:p>
          <a:p>
            <a:pPr marL="457200" indent="-457200" algn="just">
              <a:lnSpc>
                <a:spcPct val="110000"/>
              </a:lnSpc>
              <a:buFont typeface="Arial" panose="020B0604020202020204" pitchFamily="34" charset="0"/>
              <a:buChar char="•"/>
              <a:defRPr/>
            </a:pPr>
            <a:r>
              <a:rPr lang="en-US" altLang="en-US" dirty="0">
                <a:cs typeface="Arial" charset="0"/>
              </a:rPr>
              <a:t>Website</a:t>
            </a:r>
            <a:r>
              <a:rPr lang="en-US" altLang="en-US" sz="3200" dirty="0">
                <a:latin typeface="Calibri" panose="020F0502020204030204" pitchFamily="34" charset="0"/>
                <a:cs typeface="Calibri" panose="020F0502020204030204" pitchFamily="34" charset="0"/>
              </a:rPr>
              <a:t>: </a:t>
            </a:r>
            <a:r>
              <a:rPr lang="en-US" altLang="en-US" dirty="0">
                <a:cs typeface="Arial" charset="0"/>
                <a:hlinkClick r:id="rId6">
                  <a:extLst>
                    <a:ext uri="{A12FA001-AC4F-418D-AE19-62706E023703}">
                      <ahyp:hlinkClr xmlns:ahyp="http://schemas.microsoft.com/office/drawing/2018/hyperlinkcolor" val="tx"/>
                    </a:ext>
                  </a:extLst>
                </a:hlinkClick>
              </a:rPr>
              <a:t>http://saudithoracicsociety.org/sina/</a:t>
            </a:r>
            <a:r>
              <a:rPr lang="en-US" altLang="en-US" dirty="0">
                <a:cs typeface="Arial" charset="0"/>
              </a:rPr>
              <a:t> </a:t>
            </a:r>
          </a:p>
          <a:p>
            <a:pPr marL="457200" indent="-457200" algn="just">
              <a:lnSpc>
                <a:spcPct val="110000"/>
              </a:lnSpc>
              <a:buClr>
                <a:srgbClr val="660033"/>
              </a:buClr>
              <a:buFont typeface="Arial" panose="020B0604020202020204" pitchFamily="34" charset="0"/>
              <a:buChar char="•"/>
              <a:defRPr/>
            </a:pPr>
            <a:endParaRPr lang="en-US" altLang="en-US" sz="3200" dirty="0">
              <a:latin typeface="Calibri" panose="020F0502020204030204" pitchFamily="34" charset="0"/>
              <a:cs typeface="Calibri" panose="020F0502020204030204" pitchFamily="34" charset="0"/>
            </a:endParaRPr>
          </a:p>
          <a:p>
            <a:pPr eaLnBrk="1" hangingPunct="1">
              <a:defRPr/>
            </a:pPr>
            <a:endParaRPr lang="en-US" altLang="en-US" sz="3200" dirty="0">
              <a:latin typeface="Calibri" panose="020F0502020204030204" pitchFamily="34" charset="0"/>
              <a:cs typeface="Calibri" panose="020F0502020204030204" pitchFamily="34" charset="0"/>
            </a:endParaRPr>
          </a:p>
          <a:p>
            <a:pPr eaLnBrk="1" hangingPunct="1">
              <a:defRPr/>
            </a:pPr>
            <a:endParaRPr lang="en-US" altLang="en-US" sz="32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53C0503B-1497-2D38-A907-4311F38180E4}"/>
              </a:ext>
            </a:extLst>
          </p:cNvPr>
          <p:cNvPicPr>
            <a:picLocks noChangeAspect="1"/>
          </p:cNvPicPr>
          <p:nvPr/>
        </p:nvPicPr>
        <p:blipFill>
          <a:blip r:embed="rId7"/>
          <a:stretch>
            <a:fillRect/>
          </a:stretch>
        </p:blipFill>
        <p:spPr>
          <a:xfrm>
            <a:off x="158172" y="1743281"/>
            <a:ext cx="3823962" cy="38285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142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2B0E7BE-2AFA-4DCF-A80B-A18407EF3A6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3" name="Object 2" hidden="1">
                        <a:extLst>
                          <a:ext uri="{FF2B5EF4-FFF2-40B4-BE49-F238E27FC236}">
                            <a16:creationId xmlns:a16="http://schemas.microsoft.com/office/drawing/2014/main" id="{F2B0E7BE-2AFA-4DCF-A80B-A18407EF3A6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602" name="Rectangle 2">
            <a:extLst>
              <a:ext uri="{FF2B5EF4-FFF2-40B4-BE49-F238E27FC236}">
                <a16:creationId xmlns:a16="http://schemas.microsoft.com/office/drawing/2014/main" id="{0467CB28-1226-4A72-B5E1-AB8349FCFF78}"/>
              </a:ext>
            </a:extLst>
          </p:cNvPr>
          <p:cNvSpPr>
            <a:spLocks noGrp="1" noChangeArrowheads="1"/>
          </p:cNvSpPr>
          <p:nvPr>
            <p:ph type="title"/>
          </p:nvPr>
        </p:nvSpPr>
        <p:spPr>
          <a:xfrm>
            <a:off x="1285873" y="276225"/>
            <a:ext cx="9610725" cy="990600"/>
          </a:xfrm>
        </p:spPr>
        <p:txBody>
          <a:bodyPr vert="horz"/>
          <a:lstStyle/>
          <a:p>
            <a:r>
              <a:rPr lang="en-US" altLang="en-US" dirty="0">
                <a:latin typeface="Calibri" panose="020F0502020204030204" pitchFamily="34" charset="0"/>
                <a:cs typeface="Calibri" panose="020F0502020204030204" pitchFamily="34" charset="0"/>
              </a:rPr>
              <a:t>Saudi Thoracic Society commitment </a:t>
            </a:r>
          </a:p>
        </p:txBody>
      </p:sp>
      <p:sp>
        <p:nvSpPr>
          <p:cNvPr id="19459" name="Rectangle 3">
            <a:extLst>
              <a:ext uri="{FF2B5EF4-FFF2-40B4-BE49-F238E27FC236}">
                <a16:creationId xmlns:a16="http://schemas.microsoft.com/office/drawing/2014/main" id="{4DA53DC9-95EC-4AE3-8A86-1C775DC6E921}"/>
              </a:ext>
            </a:extLst>
          </p:cNvPr>
          <p:cNvSpPr>
            <a:spLocks noGrp="1" noChangeArrowheads="1"/>
          </p:cNvSpPr>
          <p:nvPr>
            <p:ph type="body" idx="1"/>
          </p:nvPr>
        </p:nvSpPr>
        <p:spPr>
          <a:xfrm>
            <a:off x="4147457" y="1685926"/>
            <a:ext cx="7617822" cy="4648199"/>
          </a:xfrm>
        </p:spPr>
        <p:txBody>
          <a:bodyPr>
            <a:normAutofit/>
          </a:bodyPr>
          <a:lstStyle/>
          <a:p>
            <a:pPr marL="457200" indent="-457200" algn="just">
              <a:lnSpc>
                <a:spcPct val="110000"/>
              </a:lnSpc>
              <a:buFont typeface="Arial" panose="020B0604020202020204" pitchFamily="34" charset="0"/>
              <a:buChar char="•"/>
              <a:defRPr/>
            </a:pPr>
            <a:r>
              <a:rPr lang="en-US" altLang="en-US" dirty="0">
                <a:cs typeface="Arial" charset="0"/>
              </a:rPr>
              <a:t>The STS is committed to improve the care of asthma by a long-term plan:</a:t>
            </a:r>
          </a:p>
          <a:p>
            <a:pPr lvl="1" eaLnBrk="1" hangingPunct="1">
              <a:lnSpc>
                <a:spcPct val="100000"/>
              </a:lnSpc>
              <a:defRPr/>
            </a:pPr>
            <a:r>
              <a:rPr lang="en-US" altLang="en-US" sz="2800" dirty="0">
                <a:latin typeface="Calibri" panose="020F0502020204030204" pitchFamily="34" charset="0"/>
                <a:cs typeface="Calibri" panose="020F0502020204030204" pitchFamily="34" charset="0"/>
              </a:rPr>
              <a:t>Periodic scientific meetings</a:t>
            </a:r>
          </a:p>
          <a:p>
            <a:pPr lvl="1" eaLnBrk="1" hangingPunct="1">
              <a:lnSpc>
                <a:spcPct val="100000"/>
              </a:lnSpc>
              <a:defRPr/>
            </a:pPr>
            <a:r>
              <a:rPr lang="en-US" altLang="en-US" sz="2800" dirty="0">
                <a:latin typeface="Calibri" panose="020F0502020204030204" pitchFamily="34" charset="0"/>
                <a:cs typeface="Calibri" panose="020F0502020204030204" pitchFamily="34" charset="0"/>
              </a:rPr>
              <a:t>Annual asthma meeting</a:t>
            </a:r>
          </a:p>
          <a:p>
            <a:pPr lvl="1" eaLnBrk="1" hangingPunct="1">
              <a:lnSpc>
                <a:spcPct val="100000"/>
              </a:lnSpc>
              <a:defRPr/>
            </a:pPr>
            <a:r>
              <a:rPr lang="en-US" altLang="en-US" sz="2800" dirty="0">
                <a:latin typeface="Calibri" panose="020F0502020204030204" pitchFamily="34" charset="0"/>
                <a:cs typeface="Calibri" panose="020F0502020204030204" pitchFamily="34" charset="0"/>
              </a:rPr>
              <a:t>Frequent asthma courses</a:t>
            </a:r>
          </a:p>
          <a:p>
            <a:pPr lvl="1" eaLnBrk="1" hangingPunct="1">
              <a:lnSpc>
                <a:spcPct val="100000"/>
              </a:lnSpc>
              <a:defRPr/>
            </a:pPr>
            <a:r>
              <a:rPr lang="en-US" altLang="en-US" sz="2800" dirty="0">
                <a:latin typeface="Calibri" panose="020F0502020204030204" pitchFamily="34" charset="0"/>
                <a:cs typeface="Calibri" panose="020F0502020204030204" pitchFamily="34" charset="0"/>
              </a:rPr>
              <a:t>Educational brochures</a:t>
            </a:r>
          </a:p>
          <a:p>
            <a:pPr lvl="1" eaLnBrk="1" hangingPunct="1">
              <a:lnSpc>
                <a:spcPct val="100000"/>
              </a:lnSpc>
              <a:defRPr/>
            </a:pPr>
            <a:r>
              <a:rPr lang="en-US" altLang="en-US" sz="2800" dirty="0">
                <a:latin typeface="Calibri" panose="020F0502020204030204" pitchFamily="34" charset="0"/>
                <a:cs typeface="Calibri" panose="020F0502020204030204" pitchFamily="34" charset="0"/>
              </a:rPr>
              <a:t>Publishing new and updated asthma guidelines</a:t>
            </a:r>
          </a:p>
          <a:p>
            <a:pPr lvl="1" eaLnBrk="1" hangingPunct="1">
              <a:lnSpc>
                <a:spcPct val="100000"/>
              </a:lnSpc>
              <a:defRPr/>
            </a:pPr>
            <a:r>
              <a:rPr lang="en-US" altLang="en-US" sz="2800" dirty="0">
                <a:latin typeface="Calibri" panose="020F0502020204030204" pitchFamily="34" charset="0"/>
                <a:cs typeface="Calibri" panose="020F0502020204030204" pitchFamily="34" charset="0"/>
              </a:rPr>
              <a:t>Partnership with health care provides</a:t>
            </a:r>
          </a:p>
          <a:p>
            <a:pPr eaLnBrk="1" hangingPunct="1">
              <a:buFontTx/>
              <a:buNone/>
              <a:defRPr/>
            </a:pPr>
            <a:endParaRPr lang="en-US" altLang="en-US" sz="32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6AB36285-F867-4B08-66CB-893BAB4219E0}"/>
              </a:ext>
            </a:extLst>
          </p:cNvPr>
          <p:cNvPicPr>
            <a:picLocks noChangeAspect="1"/>
          </p:cNvPicPr>
          <p:nvPr/>
        </p:nvPicPr>
        <p:blipFill>
          <a:blip r:embed="rId6"/>
          <a:stretch>
            <a:fillRect/>
          </a:stretch>
        </p:blipFill>
        <p:spPr>
          <a:xfrm>
            <a:off x="158172" y="1743281"/>
            <a:ext cx="3823962" cy="382856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4D4F175-610B-49DF-AB0F-1CCBA2FB0CF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5" name="Object 4" hidden="1">
                        <a:extLst>
                          <a:ext uri="{FF2B5EF4-FFF2-40B4-BE49-F238E27FC236}">
                            <a16:creationId xmlns:a16="http://schemas.microsoft.com/office/drawing/2014/main" id="{84D4F175-610B-49DF-AB0F-1CCBA2FB0CF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BF2ED9FD-81D6-4C07-9F90-6276170D4702}"/>
              </a:ext>
            </a:extLst>
          </p:cNvPr>
          <p:cNvSpPr>
            <a:spLocks noGrp="1"/>
          </p:cNvSpPr>
          <p:nvPr>
            <p:ph idx="1"/>
          </p:nvPr>
        </p:nvSpPr>
        <p:spPr>
          <a:xfrm>
            <a:off x="514349" y="1568450"/>
            <a:ext cx="11115675" cy="4756150"/>
          </a:xfrm>
        </p:spPr>
        <p:txBody>
          <a:bodyPr>
            <a:normAutofit/>
          </a:bodyPr>
          <a:lstStyle/>
          <a:p>
            <a:pPr marL="0" indent="0" algn="just">
              <a:lnSpc>
                <a:spcPct val="130000"/>
              </a:lnSpc>
              <a:buNone/>
              <a:defRPr/>
            </a:pPr>
            <a:r>
              <a:rPr lang="en-GB" altLang="en-US" sz="3200" b="1" dirty="0">
                <a:cs typeface="Arial" charset="0"/>
              </a:rPr>
              <a:t>Overall review and update of SINA guidelines with emphasis on:</a:t>
            </a:r>
          </a:p>
          <a:p>
            <a:pPr marL="457200" indent="-457200" algn="just">
              <a:lnSpc>
                <a:spcPct val="110000"/>
              </a:lnSpc>
              <a:buFont typeface="Arial" panose="020B0604020202020204" pitchFamily="34" charset="0"/>
              <a:buChar char="•"/>
              <a:defRPr/>
            </a:pPr>
            <a:r>
              <a:rPr lang="en-GB" altLang="en-US" dirty="0">
                <a:cs typeface="Arial" charset="0"/>
              </a:rPr>
              <a:t>New concepts on asthma treatment algorithms </a:t>
            </a:r>
          </a:p>
          <a:p>
            <a:pPr marL="457200" indent="-457200" algn="just">
              <a:lnSpc>
                <a:spcPct val="110000"/>
              </a:lnSpc>
              <a:buFont typeface="Arial" panose="020B0604020202020204" pitchFamily="34" charset="0"/>
              <a:buChar char="•"/>
              <a:defRPr/>
            </a:pPr>
            <a:r>
              <a:rPr lang="en-GB" altLang="en-US" dirty="0">
                <a:cs typeface="Arial" charset="0"/>
              </a:rPr>
              <a:t>Redefining Reliever therapy in mild asthma</a:t>
            </a:r>
          </a:p>
          <a:p>
            <a:pPr marL="457200" indent="-457200" algn="just">
              <a:lnSpc>
                <a:spcPct val="110000"/>
              </a:lnSpc>
              <a:buFont typeface="Arial" panose="020B0604020202020204" pitchFamily="34" charset="0"/>
              <a:buChar char="•"/>
              <a:defRPr/>
            </a:pPr>
            <a:r>
              <a:rPr lang="en-GB" altLang="en-US" dirty="0">
                <a:cs typeface="Arial" charset="0"/>
              </a:rPr>
              <a:t>Updating controller therapy especially in severe asthma</a:t>
            </a:r>
          </a:p>
          <a:p>
            <a:pPr marL="457200" indent="-457200" algn="just">
              <a:lnSpc>
                <a:spcPct val="110000"/>
              </a:lnSpc>
              <a:buFont typeface="Arial" panose="020B0604020202020204" pitchFamily="34" charset="0"/>
              <a:buChar char="•"/>
              <a:defRPr/>
            </a:pPr>
            <a:r>
              <a:rPr lang="en-GB" altLang="en-US" dirty="0">
                <a:cs typeface="Arial" charset="0"/>
              </a:rPr>
              <a:t>Evidence based update of biologics and addition of new biologics</a:t>
            </a:r>
          </a:p>
          <a:p>
            <a:pPr marL="457200" indent="-457200" algn="just">
              <a:lnSpc>
                <a:spcPct val="110000"/>
              </a:lnSpc>
              <a:buFont typeface="Arial" panose="020B0604020202020204" pitchFamily="34" charset="0"/>
              <a:buChar char="•"/>
              <a:defRPr/>
            </a:pPr>
            <a:r>
              <a:rPr lang="en-GB" altLang="en-US" dirty="0">
                <a:cs typeface="Arial" charset="0"/>
              </a:rPr>
              <a:t>Including new biologics for children</a:t>
            </a:r>
          </a:p>
          <a:p>
            <a:endParaRPr lang="en-GB" dirty="0"/>
          </a:p>
        </p:txBody>
      </p:sp>
      <p:sp>
        <p:nvSpPr>
          <p:cNvPr id="3" name="Title 2">
            <a:extLst>
              <a:ext uri="{FF2B5EF4-FFF2-40B4-BE49-F238E27FC236}">
                <a16:creationId xmlns:a16="http://schemas.microsoft.com/office/drawing/2014/main" id="{C22F4230-61A0-4DCB-9821-1845F1C89BF0}"/>
              </a:ext>
            </a:extLst>
          </p:cNvPr>
          <p:cNvSpPr>
            <a:spLocks noGrp="1"/>
          </p:cNvSpPr>
          <p:nvPr>
            <p:ph type="title"/>
          </p:nvPr>
        </p:nvSpPr>
        <p:spPr>
          <a:xfrm>
            <a:off x="1200150" y="319088"/>
            <a:ext cx="9791700" cy="1076895"/>
          </a:xfrm>
        </p:spPr>
        <p:txBody>
          <a:bodyPr vert="horz"/>
          <a:lstStyle/>
          <a:p>
            <a:r>
              <a:rPr lang="en-US" altLang="en-US" dirty="0">
                <a:latin typeface="Calibri" panose="020F0502020204030204" pitchFamily="34" charset="0"/>
                <a:cs typeface="Calibri" panose="020F0502020204030204" pitchFamily="34" charset="0"/>
              </a:rPr>
              <a:t>What is New in SINA 2024?</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51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a:extLst>
              <a:ext uri="{FF2B5EF4-FFF2-40B4-BE49-F238E27FC236}">
                <a16:creationId xmlns:a16="http://schemas.microsoft.com/office/drawing/2014/main" id="{A27AA908-78E4-4769-BDB8-19739E0C40AE}"/>
              </a:ext>
            </a:extLst>
          </p:cNvPr>
          <p:cNvSpPr>
            <a:spLocks noGrp="1" noChangeArrowheads="1"/>
          </p:cNvSpPr>
          <p:nvPr>
            <p:ph type="title"/>
          </p:nvPr>
        </p:nvSpPr>
        <p:spPr>
          <a:xfrm>
            <a:off x="1261205" y="452437"/>
            <a:ext cx="9153525" cy="733425"/>
          </a:xfrm>
        </p:spPr>
        <p:txBody>
          <a:bodyPr>
            <a:normAutofit/>
          </a:bodyPr>
          <a:lstStyle/>
          <a:p>
            <a:pPr eaLnBrk="1" hangingPunct="1"/>
            <a:r>
              <a:rPr lang="en-US" altLang="en-US" dirty="0">
                <a:latin typeface="Calibri" panose="020F0502020204030204" pitchFamily="34" charset="0"/>
                <a:cs typeface="Calibri" panose="020F0502020204030204" pitchFamily="34" charset="0"/>
              </a:rPr>
              <a:t>Sections of SINA</a:t>
            </a:r>
          </a:p>
        </p:txBody>
      </p:sp>
      <p:sp>
        <p:nvSpPr>
          <p:cNvPr id="24579" name="Rectangle 5">
            <a:extLst>
              <a:ext uri="{FF2B5EF4-FFF2-40B4-BE49-F238E27FC236}">
                <a16:creationId xmlns:a16="http://schemas.microsoft.com/office/drawing/2014/main" id="{05D555AB-A7F0-493B-A562-7285FDC1F6E7}"/>
              </a:ext>
            </a:extLst>
          </p:cNvPr>
          <p:cNvSpPr>
            <a:spLocks noGrp="1" noChangeArrowheads="1"/>
          </p:cNvSpPr>
          <p:nvPr>
            <p:ph type="body" idx="1"/>
          </p:nvPr>
        </p:nvSpPr>
        <p:spPr>
          <a:xfrm>
            <a:off x="3825744" y="1420003"/>
            <a:ext cx="8060232" cy="5181509"/>
          </a:xfrm>
        </p:spPr>
        <p:txBody>
          <a:bodyPr>
            <a:noAutofit/>
          </a:bodyPr>
          <a:lstStyle/>
          <a:p>
            <a:pPr algn="l" fontAlgn="base">
              <a:spcAft>
                <a:spcPct val="0"/>
              </a:spcAft>
              <a:buSzTx/>
              <a:tabLst>
                <a:tab pos="5724525" algn="r"/>
              </a:tabLst>
              <a:defRPr/>
            </a:pPr>
            <a:r>
              <a:rPr lang="en-US" altLang="en-US" sz="2400" dirty="0"/>
              <a:t>Introduction: Epidemiology, Methods, and Pathophysiology of Asthma</a:t>
            </a:r>
          </a:p>
          <a:p>
            <a:pPr algn="l" fontAlgn="base">
              <a:spcAft>
                <a:spcPct val="0"/>
              </a:spcAft>
              <a:buSzTx/>
              <a:tabLst>
                <a:tab pos="5724525" algn="r"/>
              </a:tabLst>
              <a:defRPr/>
            </a:pPr>
            <a:r>
              <a:rPr lang="en-US" altLang="en-US" sz="2400" dirty="0"/>
              <a:t>Diagnosis of Asthma in Adults and Adolescent</a:t>
            </a:r>
          </a:p>
          <a:p>
            <a:pPr algn="l" fontAlgn="base">
              <a:spcAft>
                <a:spcPct val="0"/>
              </a:spcAft>
              <a:buSzTx/>
              <a:tabLst>
                <a:tab pos="5724525" algn="r"/>
              </a:tabLst>
              <a:defRPr/>
            </a:pPr>
            <a:r>
              <a:rPr lang="en-US" altLang="en-US" sz="2400" dirty="0"/>
              <a:t>Clinical Assessment in Adults and Adolescents</a:t>
            </a:r>
          </a:p>
          <a:p>
            <a:pPr algn="l" fontAlgn="base">
              <a:spcAft>
                <a:spcPct val="0"/>
              </a:spcAft>
              <a:buSzTx/>
              <a:tabLst>
                <a:tab pos="5724525" algn="r"/>
              </a:tabLst>
              <a:defRPr/>
            </a:pPr>
            <a:r>
              <a:rPr lang="en-US" altLang="en-US" sz="2400" dirty="0"/>
              <a:t>Non-pharmacological Management</a:t>
            </a:r>
          </a:p>
          <a:p>
            <a:pPr algn="l" fontAlgn="base">
              <a:spcAft>
                <a:spcPct val="0"/>
              </a:spcAft>
              <a:buSzTx/>
              <a:tabLst>
                <a:tab pos="5724525" algn="r"/>
              </a:tabLst>
              <a:defRPr/>
            </a:pPr>
            <a:r>
              <a:rPr lang="en-US" altLang="en-US" sz="2400" dirty="0"/>
              <a:t>Pharmacological Management in Adults and Adolescent</a:t>
            </a:r>
          </a:p>
          <a:p>
            <a:pPr algn="l" fontAlgn="base">
              <a:spcAft>
                <a:spcPct val="0"/>
              </a:spcAft>
              <a:buSzTx/>
              <a:tabLst>
                <a:tab pos="5724525" algn="r"/>
              </a:tabLst>
              <a:defRPr/>
            </a:pPr>
            <a:r>
              <a:rPr lang="en-US" altLang="en-US" sz="2400" dirty="0"/>
              <a:t>Asthma in Special Situations</a:t>
            </a:r>
          </a:p>
          <a:p>
            <a:pPr marL="457200" marR="0" lvl="0" indent="-457200" algn="l" fontAlgn="base">
              <a:spcAft>
                <a:spcPct val="0"/>
              </a:spcAft>
              <a:buClr>
                <a:srgbClr val="660033"/>
              </a:buClr>
              <a:buSzTx/>
              <a:buFont typeface="Arial" panose="020B0604020202020204" pitchFamily="34" charset="0"/>
              <a:buChar char="•"/>
              <a:tabLst>
                <a:tab pos="5724525" algn="r"/>
              </a:tabLst>
              <a:defRPr/>
            </a:pPr>
            <a:r>
              <a:rPr lang="en-US" altLang="en-US" sz="2400" dirty="0">
                <a:cs typeface="Arial" charset="0"/>
              </a:rPr>
              <a:t>Management of Asthma in Children</a:t>
            </a:r>
            <a:endParaRPr lang="en-GB" altLang="en-US" sz="2400" dirty="0">
              <a:cs typeface="Arial" charset="0"/>
            </a:endParaRPr>
          </a:p>
          <a:p>
            <a:pPr marL="457200" marR="0" lvl="0" indent="-457200" algn="l" fontAlgn="base">
              <a:spcAft>
                <a:spcPct val="0"/>
              </a:spcAft>
              <a:buClr>
                <a:srgbClr val="660033"/>
              </a:buClr>
              <a:buSzTx/>
              <a:buFont typeface="Arial" panose="020B0604020202020204" pitchFamily="34" charset="0"/>
              <a:buChar char="•"/>
              <a:tabLst>
                <a:tab pos="5724525" algn="r"/>
              </a:tabLst>
              <a:defRPr/>
            </a:pPr>
            <a:r>
              <a:rPr lang="en-US" altLang="en-US" sz="2400" dirty="0">
                <a:cs typeface="Arial" charset="0"/>
              </a:rPr>
              <a:t>Management of Acute Asthma in Children</a:t>
            </a:r>
            <a:endParaRPr lang="en-GB" altLang="en-US" sz="2400" dirty="0">
              <a:cs typeface="Arial" charset="0"/>
            </a:endParaRPr>
          </a:p>
          <a:p>
            <a:pPr marL="457200" marR="0" lvl="0" indent="-457200" algn="l" fontAlgn="base">
              <a:spcAft>
                <a:spcPct val="0"/>
              </a:spcAft>
              <a:buClr>
                <a:srgbClr val="660033"/>
              </a:buClr>
              <a:buSzTx/>
              <a:buFont typeface="Arial" panose="020B0604020202020204" pitchFamily="34" charset="0"/>
              <a:buChar char="•"/>
              <a:tabLst>
                <a:tab pos="5724525" algn="r"/>
              </a:tabLst>
              <a:defRPr/>
            </a:pPr>
            <a:r>
              <a:rPr lang="en-GB" altLang="en-US" sz="2400" dirty="0">
                <a:cs typeface="Arial" charset="0"/>
              </a:rPr>
              <a:t>Medications Used in Asthma Treatment </a:t>
            </a:r>
            <a:endParaRPr lang="en-US" altLang="en-US" sz="2400" dirty="0">
              <a:cs typeface="Arial" charset="0"/>
            </a:endParaRPr>
          </a:p>
        </p:txBody>
      </p:sp>
      <p:pic>
        <p:nvPicPr>
          <p:cNvPr id="2" name="Picture 1">
            <a:extLst>
              <a:ext uri="{FF2B5EF4-FFF2-40B4-BE49-F238E27FC236}">
                <a16:creationId xmlns:a16="http://schemas.microsoft.com/office/drawing/2014/main" id="{4DA5ACF1-7713-EE15-7536-7B34DC513334}"/>
              </a:ext>
            </a:extLst>
          </p:cNvPr>
          <p:cNvPicPr>
            <a:picLocks noChangeAspect="1"/>
          </p:cNvPicPr>
          <p:nvPr/>
        </p:nvPicPr>
        <p:blipFill>
          <a:blip r:embed="rId3"/>
          <a:stretch>
            <a:fillRect/>
          </a:stretch>
        </p:blipFill>
        <p:spPr>
          <a:xfrm>
            <a:off x="158172" y="1845128"/>
            <a:ext cx="3526530" cy="353077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01971B5-21FB-440D-8F18-7D30D3CAFDFA}"/>
              </a:ext>
            </a:extLst>
          </p:cNvPr>
          <p:cNvGraphicFramePr>
            <a:graphicFrameLocks noChangeAspect="1"/>
          </p:cNvGraphicFramePr>
          <p:nvPr>
            <p:custDataLst>
              <p:tags r:id="rId1"/>
            </p:custDataLst>
            <p:extLst>
              <p:ext uri="{D42A27DB-BD31-4B8C-83A1-F6EECF244321}">
                <p14:modId xmlns:p14="http://schemas.microsoft.com/office/powerpoint/2010/main" val="4787299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EA3AF70B-FB7C-4CAE-8776-CAD23826F578}"/>
              </a:ext>
            </a:extLst>
          </p:cNvPr>
          <p:cNvSpPr>
            <a:spLocks noGrp="1"/>
          </p:cNvSpPr>
          <p:nvPr>
            <p:ph idx="1"/>
          </p:nvPr>
        </p:nvSpPr>
        <p:spPr>
          <a:xfrm>
            <a:off x="1162050" y="1797050"/>
            <a:ext cx="10153650" cy="4351338"/>
          </a:xfrm>
        </p:spPr>
        <p:txBody>
          <a:bodyPr>
            <a:normAutofit/>
          </a:bodyPr>
          <a:lstStyle/>
          <a:p>
            <a:pPr marL="0" indent="0" algn="just">
              <a:lnSpc>
                <a:spcPct val="100000"/>
              </a:lnSpc>
              <a:buNone/>
            </a:pPr>
            <a:r>
              <a:rPr lang="en-GB" sz="3200" dirty="0">
                <a:solidFill>
                  <a:srgbClr val="000000"/>
                </a:solidFill>
                <a:effectLst/>
                <a:ea typeface="Calibri" panose="020F0502020204030204" pitchFamily="34" charset="0"/>
              </a:rPr>
              <a:t>Asthma is a chronic heterogeneous disease usually characterized by chronic airflow limitation. It is defined by the history of respiratory symptoms such as wheeze, shortness of breath, chest tightness and cough that vary over time and in intensity, together with variable expiratory airflow limitation</a:t>
            </a:r>
            <a:endParaRPr lang="en-GB" sz="3200" dirty="0"/>
          </a:p>
        </p:txBody>
      </p:sp>
      <p:sp>
        <p:nvSpPr>
          <p:cNvPr id="3" name="Title 2">
            <a:extLst>
              <a:ext uri="{FF2B5EF4-FFF2-40B4-BE49-F238E27FC236}">
                <a16:creationId xmlns:a16="http://schemas.microsoft.com/office/drawing/2014/main" id="{90EB346C-039A-4923-BE32-7A88AFFFBA0D}"/>
              </a:ext>
            </a:extLst>
          </p:cNvPr>
          <p:cNvSpPr>
            <a:spLocks noGrp="1"/>
          </p:cNvSpPr>
          <p:nvPr>
            <p:ph type="title"/>
          </p:nvPr>
        </p:nvSpPr>
        <p:spPr/>
        <p:txBody>
          <a:bodyPr vert="horz"/>
          <a:lstStyle/>
          <a:p>
            <a:r>
              <a:rPr lang="en-GB" dirty="0"/>
              <a:t>Asthma Definition</a:t>
            </a:r>
          </a:p>
        </p:txBody>
      </p:sp>
    </p:spTree>
    <p:extLst>
      <p:ext uri="{BB962C8B-B14F-4D97-AF65-F5344CB8AC3E}">
        <p14:creationId xmlns:p14="http://schemas.microsoft.com/office/powerpoint/2010/main" val="229571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7F6A299-85AC-4800-A57B-BB2EB5E22C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3" name="Object 2" hidden="1">
                        <a:extLst>
                          <a:ext uri="{FF2B5EF4-FFF2-40B4-BE49-F238E27FC236}">
                            <a16:creationId xmlns:a16="http://schemas.microsoft.com/office/drawing/2014/main" id="{A7F6A299-85AC-4800-A57B-BB2EB5E22C1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6082" name="Rectangle 2">
            <a:extLst>
              <a:ext uri="{FF2B5EF4-FFF2-40B4-BE49-F238E27FC236}">
                <a16:creationId xmlns:a16="http://schemas.microsoft.com/office/drawing/2014/main" id="{B4D48BDB-DE50-4123-8974-161920A3C8EB}"/>
              </a:ext>
            </a:extLst>
          </p:cNvPr>
          <p:cNvSpPr>
            <a:spLocks noGrp="1" noChangeArrowheads="1"/>
          </p:cNvSpPr>
          <p:nvPr>
            <p:ph type="title"/>
          </p:nvPr>
        </p:nvSpPr>
        <p:spPr>
          <a:xfrm>
            <a:off x="1314450" y="164984"/>
            <a:ext cx="8229600" cy="1143000"/>
          </a:xfrm>
        </p:spPr>
        <p:txBody>
          <a:bodyPr vert="horz"/>
          <a:lstStyle/>
          <a:p>
            <a:r>
              <a:rPr lang="en-US" altLang="en-US" dirty="0"/>
              <a:t>Pathology of Asthma</a:t>
            </a:r>
          </a:p>
        </p:txBody>
      </p:sp>
      <p:sp>
        <p:nvSpPr>
          <p:cNvPr id="46083" name="AutoShape 5">
            <a:extLst>
              <a:ext uri="{FF2B5EF4-FFF2-40B4-BE49-F238E27FC236}">
                <a16:creationId xmlns:a16="http://schemas.microsoft.com/office/drawing/2014/main" id="{F15DF257-D7B1-4686-950D-0F956F835593}"/>
              </a:ext>
            </a:extLst>
          </p:cNvPr>
          <p:cNvSpPr>
            <a:spLocks noChangeArrowheads="1"/>
          </p:cNvSpPr>
          <p:nvPr/>
        </p:nvSpPr>
        <p:spPr bwMode="auto">
          <a:xfrm>
            <a:off x="4152900" y="1208120"/>
            <a:ext cx="3657600" cy="1905000"/>
          </a:xfrm>
          <a:prstGeom prst="star16">
            <a:avLst>
              <a:gd name="adj" fmla="val 37500"/>
            </a:avLst>
          </a:prstGeom>
          <a:solidFill>
            <a:srgbClr val="990033"/>
          </a:solidFill>
          <a:ln>
            <a:headEnd/>
            <a:tailEnd/>
          </a:ln>
        </p:spPr>
        <p:style>
          <a:lnRef idx="1">
            <a:schemeClr val="accent2"/>
          </a:lnRef>
          <a:fillRef idx="2">
            <a:schemeClr val="accent2"/>
          </a:fillRef>
          <a:effectRef idx="1">
            <a:schemeClr val="accent2"/>
          </a:effectRef>
          <a:fontRef idx="minor">
            <a:schemeClr val="dk1"/>
          </a:fontRef>
        </p:style>
        <p:txBody>
          <a:bodyPr wrap="none" anchor="ctr"/>
          <a:lstStyle>
            <a:lvl1pPr>
              <a:spcBef>
                <a:spcPct val="20000"/>
              </a:spcBef>
              <a:buBlip>
                <a:blip r:embed="rId6"/>
              </a:buBlip>
              <a:defRPr sz="3200">
                <a:solidFill>
                  <a:srgbClr val="800000"/>
                </a:solidFill>
                <a:latin typeface="Arial" panose="020B0604020202020204" pitchFamily="34" charset="0"/>
              </a:defRPr>
            </a:lvl1pPr>
            <a:lvl2pPr marL="742950" indent="-285750">
              <a:spcBef>
                <a:spcPct val="20000"/>
              </a:spcBef>
              <a:buBlip>
                <a:blip r:embed="rId6"/>
              </a:buBlip>
              <a:defRPr sz="2800">
                <a:solidFill>
                  <a:srgbClr val="800000"/>
                </a:solidFill>
                <a:latin typeface="Arial" panose="020B0604020202020204" pitchFamily="34" charset="0"/>
              </a:defRPr>
            </a:lvl2pPr>
            <a:lvl3pPr marL="1143000" indent="-228600">
              <a:spcBef>
                <a:spcPct val="20000"/>
              </a:spcBef>
              <a:buBlip>
                <a:blip r:embed="rId6"/>
              </a:buBlip>
              <a:defRPr sz="2400">
                <a:solidFill>
                  <a:srgbClr val="800000"/>
                </a:solidFill>
                <a:latin typeface="Arial" panose="020B0604020202020204" pitchFamily="34" charset="0"/>
              </a:defRPr>
            </a:lvl3pPr>
            <a:lvl4pPr marL="1600200" indent="-228600">
              <a:spcBef>
                <a:spcPct val="20000"/>
              </a:spcBef>
              <a:buBlip>
                <a:blip r:embed="rId6"/>
              </a:buBlip>
              <a:defRPr sz="2000">
                <a:solidFill>
                  <a:srgbClr val="800000"/>
                </a:solidFill>
                <a:latin typeface="Arial" panose="020B0604020202020204" pitchFamily="34" charset="0"/>
              </a:defRPr>
            </a:lvl4pPr>
            <a:lvl5pPr marL="2057400" indent="-228600">
              <a:spcBef>
                <a:spcPct val="20000"/>
              </a:spcBef>
              <a:buBlip>
                <a:blip r:embed="rId6"/>
              </a:buBlip>
              <a:defRPr sz="2000">
                <a:solidFill>
                  <a:srgbClr val="800000"/>
                </a:solidFill>
                <a:latin typeface="Arial" panose="020B0604020202020204" pitchFamily="34" charset="0"/>
              </a:defRPr>
            </a:lvl5pPr>
            <a:lvl6pPr marL="25146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6pPr>
            <a:lvl7pPr marL="29718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7pPr>
            <a:lvl8pPr marL="34290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8pPr>
            <a:lvl9pPr marL="38862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9pPr>
          </a:lstStyle>
          <a:p>
            <a:pPr algn="ctr" eaLnBrk="1" hangingPunct="1">
              <a:spcBef>
                <a:spcPct val="0"/>
              </a:spcBef>
              <a:buFontTx/>
              <a:buNone/>
            </a:pPr>
            <a:r>
              <a:rPr lang="en-US" altLang="en-US" sz="3600" b="1" dirty="0">
                <a:solidFill>
                  <a:schemeClr val="accent4">
                    <a:lumMod val="20000"/>
                    <a:lumOff val="80000"/>
                  </a:schemeClr>
                </a:solidFill>
                <a:latin typeface="Calibri" panose="020F0502020204030204" pitchFamily="34" charset="0"/>
                <a:cs typeface="Calibri" panose="020F0502020204030204" pitchFamily="34" charset="0"/>
              </a:rPr>
              <a:t>Inflammation </a:t>
            </a:r>
          </a:p>
        </p:txBody>
      </p:sp>
      <p:sp>
        <p:nvSpPr>
          <p:cNvPr id="46084" name="AutoShape 6">
            <a:extLst>
              <a:ext uri="{FF2B5EF4-FFF2-40B4-BE49-F238E27FC236}">
                <a16:creationId xmlns:a16="http://schemas.microsoft.com/office/drawing/2014/main" id="{F1A0006E-9D62-4965-B33F-3C42D761D7FB}"/>
              </a:ext>
            </a:extLst>
          </p:cNvPr>
          <p:cNvSpPr>
            <a:spLocks noChangeArrowheads="1"/>
          </p:cNvSpPr>
          <p:nvPr/>
        </p:nvSpPr>
        <p:spPr bwMode="auto">
          <a:xfrm rot="8422404">
            <a:off x="2933700" y="2808320"/>
            <a:ext cx="1447800" cy="9144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46085" name="AutoShape 7">
            <a:extLst>
              <a:ext uri="{FF2B5EF4-FFF2-40B4-BE49-F238E27FC236}">
                <a16:creationId xmlns:a16="http://schemas.microsoft.com/office/drawing/2014/main" id="{F42B49D9-04F9-435A-A239-0278871CB06E}"/>
              </a:ext>
            </a:extLst>
          </p:cNvPr>
          <p:cNvSpPr>
            <a:spLocks noChangeArrowheads="1"/>
          </p:cNvSpPr>
          <p:nvPr/>
        </p:nvSpPr>
        <p:spPr bwMode="auto">
          <a:xfrm rot="2409459">
            <a:off x="7429500" y="2808320"/>
            <a:ext cx="1447800" cy="9144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46086" name="AutoShape 8">
            <a:extLst>
              <a:ext uri="{FF2B5EF4-FFF2-40B4-BE49-F238E27FC236}">
                <a16:creationId xmlns:a16="http://schemas.microsoft.com/office/drawing/2014/main" id="{C315D9DC-A7D4-4B18-AACE-754D2334581C}"/>
              </a:ext>
            </a:extLst>
          </p:cNvPr>
          <p:cNvSpPr>
            <a:spLocks noChangeArrowheads="1"/>
          </p:cNvSpPr>
          <p:nvPr/>
        </p:nvSpPr>
        <p:spPr bwMode="auto">
          <a:xfrm>
            <a:off x="1562100" y="4027520"/>
            <a:ext cx="4191000" cy="457200"/>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lvl1pPr>
              <a:spcBef>
                <a:spcPct val="20000"/>
              </a:spcBef>
              <a:buBlip>
                <a:blip r:embed="rId6"/>
              </a:buBlip>
              <a:defRPr sz="3200">
                <a:solidFill>
                  <a:srgbClr val="800000"/>
                </a:solidFill>
                <a:latin typeface="Arial" panose="020B0604020202020204" pitchFamily="34" charset="0"/>
              </a:defRPr>
            </a:lvl1pPr>
            <a:lvl2pPr marL="742950" indent="-285750">
              <a:spcBef>
                <a:spcPct val="20000"/>
              </a:spcBef>
              <a:buBlip>
                <a:blip r:embed="rId6"/>
              </a:buBlip>
              <a:defRPr sz="2800">
                <a:solidFill>
                  <a:srgbClr val="800000"/>
                </a:solidFill>
                <a:latin typeface="Arial" panose="020B0604020202020204" pitchFamily="34" charset="0"/>
              </a:defRPr>
            </a:lvl2pPr>
            <a:lvl3pPr marL="1143000" indent="-228600">
              <a:spcBef>
                <a:spcPct val="20000"/>
              </a:spcBef>
              <a:buBlip>
                <a:blip r:embed="rId6"/>
              </a:buBlip>
              <a:defRPr sz="2400">
                <a:solidFill>
                  <a:srgbClr val="800000"/>
                </a:solidFill>
                <a:latin typeface="Arial" panose="020B0604020202020204" pitchFamily="34" charset="0"/>
              </a:defRPr>
            </a:lvl3pPr>
            <a:lvl4pPr marL="1600200" indent="-228600">
              <a:spcBef>
                <a:spcPct val="20000"/>
              </a:spcBef>
              <a:buBlip>
                <a:blip r:embed="rId6"/>
              </a:buBlip>
              <a:defRPr sz="2000">
                <a:solidFill>
                  <a:srgbClr val="800000"/>
                </a:solidFill>
                <a:latin typeface="Arial" panose="020B0604020202020204" pitchFamily="34" charset="0"/>
              </a:defRPr>
            </a:lvl4pPr>
            <a:lvl5pPr marL="2057400" indent="-228600">
              <a:spcBef>
                <a:spcPct val="20000"/>
              </a:spcBef>
              <a:buBlip>
                <a:blip r:embed="rId6"/>
              </a:buBlip>
              <a:defRPr sz="2000">
                <a:solidFill>
                  <a:srgbClr val="800000"/>
                </a:solidFill>
                <a:latin typeface="Arial" panose="020B0604020202020204" pitchFamily="34" charset="0"/>
              </a:defRPr>
            </a:lvl5pPr>
            <a:lvl6pPr marL="25146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6pPr>
            <a:lvl7pPr marL="29718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7pPr>
            <a:lvl8pPr marL="34290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8pPr>
            <a:lvl9pPr marL="38862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9pPr>
          </a:lstStyle>
          <a:p>
            <a:pPr algn="ctr" eaLnBrk="1" hangingPunct="1">
              <a:spcBef>
                <a:spcPct val="0"/>
              </a:spcBef>
              <a:buFontTx/>
              <a:buNone/>
            </a:pPr>
            <a:r>
              <a:rPr lang="en-US" altLang="en-US" sz="2400">
                <a:solidFill>
                  <a:schemeClr val="tx1"/>
                </a:solidFill>
                <a:latin typeface="Calibri" panose="020F0502020204030204" pitchFamily="34" charset="0"/>
                <a:cs typeface="Calibri" panose="020F0502020204030204" pitchFamily="34" charset="0"/>
              </a:rPr>
              <a:t>Airway Hyper-responsiveness </a:t>
            </a:r>
          </a:p>
        </p:txBody>
      </p:sp>
      <p:sp>
        <p:nvSpPr>
          <p:cNvPr id="46087" name="AutoShape 9">
            <a:extLst>
              <a:ext uri="{FF2B5EF4-FFF2-40B4-BE49-F238E27FC236}">
                <a16:creationId xmlns:a16="http://schemas.microsoft.com/office/drawing/2014/main" id="{ACB5B8C4-01D1-4D8D-B1A4-E630787A31F7}"/>
              </a:ext>
            </a:extLst>
          </p:cNvPr>
          <p:cNvSpPr>
            <a:spLocks noChangeArrowheads="1"/>
          </p:cNvSpPr>
          <p:nvPr/>
        </p:nvSpPr>
        <p:spPr bwMode="auto">
          <a:xfrm>
            <a:off x="7124700" y="4027520"/>
            <a:ext cx="3048000" cy="457200"/>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lvl1pPr>
              <a:spcBef>
                <a:spcPct val="20000"/>
              </a:spcBef>
              <a:buBlip>
                <a:blip r:embed="rId6"/>
              </a:buBlip>
              <a:defRPr sz="3200">
                <a:solidFill>
                  <a:srgbClr val="800000"/>
                </a:solidFill>
                <a:latin typeface="Arial" panose="020B0604020202020204" pitchFamily="34" charset="0"/>
              </a:defRPr>
            </a:lvl1pPr>
            <a:lvl2pPr marL="742950" indent="-285750">
              <a:spcBef>
                <a:spcPct val="20000"/>
              </a:spcBef>
              <a:buBlip>
                <a:blip r:embed="rId6"/>
              </a:buBlip>
              <a:defRPr sz="2800">
                <a:solidFill>
                  <a:srgbClr val="800000"/>
                </a:solidFill>
                <a:latin typeface="Arial" panose="020B0604020202020204" pitchFamily="34" charset="0"/>
              </a:defRPr>
            </a:lvl2pPr>
            <a:lvl3pPr marL="1143000" indent="-228600">
              <a:spcBef>
                <a:spcPct val="20000"/>
              </a:spcBef>
              <a:buBlip>
                <a:blip r:embed="rId6"/>
              </a:buBlip>
              <a:defRPr sz="2400">
                <a:solidFill>
                  <a:srgbClr val="800000"/>
                </a:solidFill>
                <a:latin typeface="Arial" panose="020B0604020202020204" pitchFamily="34" charset="0"/>
              </a:defRPr>
            </a:lvl3pPr>
            <a:lvl4pPr marL="1600200" indent="-228600">
              <a:spcBef>
                <a:spcPct val="20000"/>
              </a:spcBef>
              <a:buBlip>
                <a:blip r:embed="rId6"/>
              </a:buBlip>
              <a:defRPr sz="2000">
                <a:solidFill>
                  <a:srgbClr val="800000"/>
                </a:solidFill>
                <a:latin typeface="Arial" panose="020B0604020202020204" pitchFamily="34" charset="0"/>
              </a:defRPr>
            </a:lvl4pPr>
            <a:lvl5pPr marL="2057400" indent="-228600">
              <a:spcBef>
                <a:spcPct val="20000"/>
              </a:spcBef>
              <a:buBlip>
                <a:blip r:embed="rId6"/>
              </a:buBlip>
              <a:defRPr sz="2000">
                <a:solidFill>
                  <a:srgbClr val="800000"/>
                </a:solidFill>
                <a:latin typeface="Arial" panose="020B0604020202020204" pitchFamily="34" charset="0"/>
              </a:defRPr>
            </a:lvl5pPr>
            <a:lvl6pPr marL="25146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6pPr>
            <a:lvl7pPr marL="29718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7pPr>
            <a:lvl8pPr marL="34290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8pPr>
            <a:lvl9pPr marL="38862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9pPr>
          </a:lstStyle>
          <a:p>
            <a:pPr algn="ctr" eaLnBrk="1" hangingPunct="1">
              <a:spcBef>
                <a:spcPct val="0"/>
              </a:spcBef>
              <a:buFontTx/>
              <a:buNone/>
            </a:pPr>
            <a:r>
              <a:rPr lang="en-US" altLang="en-US" sz="2400">
                <a:solidFill>
                  <a:schemeClr val="tx1"/>
                </a:solidFill>
                <a:latin typeface="Calibri" panose="020F0502020204030204" pitchFamily="34" charset="0"/>
                <a:cs typeface="Calibri" panose="020F0502020204030204" pitchFamily="34" charset="0"/>
              </a:rPr>
              <a:t>Airway Obstruction </a:t>
            </a:r>
          </a:p>
        </p:txBody>
      </p:sp>
      <p:sp>
        <p:nvSpPr>
          <p:cNvPr id="46088" name="AutoShape 11">
            <a:extLst>
              <a:ext uri="{FF2B5EF4-FFF2-40B4-BE49-F238E27FC236}">
                <a16:creationId xmlns:a16="http://schemas.microsoft.com/office/drawing/2014/main" id="{21878D2F-85D2-4496-BBB3-9991AAFA83AC}"/>
              </a:ext>
            </a:extLst>
          </p:cNvPr>
          <p:cNvSpPr>
            <a:spLocks noChangeArrowheads="1"/>
          </p:cNvSpPr>
          <p:nvPr/>
        </p:nvSpPr>
        <p:spPr bwMode="auto">
          <a:xfrm rot="8422404">
            <a:off x="2933700" y="2808320"/>
            <a:ext cx="1447800" cy="9144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6">
              <a:lumMod val="40000"/>
              <a:lumOff val="60000"/>
            </a:schemeClr>
          </a:solidFill>
          <a:ln>
            <a:solidFill>
              <a:schemeClr val="accent6">
                <a:lumMod val="50000"/>
              </a:schemeClr>
            </a:solidFill>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GB"/>
          </a:p>
        </p:txBody>
      </p:sp>
      <p:sp>
        <p:nvSpPr>
          <p:cNvPr id="46089" name="AutoShape 12">
            <a:extLst>
              <a:ext uri="{FF2B5EF4-FFF2-40B4-BE49-F238E27FC236}">
                <a16:creationId xmlns:a16="http://schemas.microsoft.com/office/drawing/2014/main" id="{1745778B-1693-45D8-BF6E-95CC588E8DB2}"/>
              </a:ext>
            </a:extLst>
          </p:cNvPr>
          <p:cNvSpPr>
            <a:spLocks noChangeArrowheads="1"/>
          </p:cNvSpPr>
          <p:nvPr/>
        </p:nvSpPr>
        <p:spPr bwMode="auto">
          <a:xfrm rot="2409459">
            <a:off x="7429500" y="2808320"/>
            <a:ext cx="1447800" cy="9144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6">
              <a:lumMod val="40000"/>
              <a:lumOff val="60000"/>
            </a:schemeClr>
          </a:solidFill>
          <a:ln>
            <a:solidFill>
              <a:schemeClr val="accent6">
                <a:lumMod val="50000"/>
              </a:schemeClr>
            </a:solidFill>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GB"/>
          </a:p>
        </p:txBody>
      </p:sp>
      <p:sp>
        <p:nvSpPr>
          <p:cNvPr id="46090" name="AutoShape 13">
            <a:extLst>
              <a:ext uri="{FF2B5EF4-FFF2-40B4-BE49-F238E27FC236}">
                <a16:creationId xmlns:a16="http://schemas.microsoft.com/office/drawing/2014/main" id="{B504164E-3806-4CBC-8B90-8E99F407132E}"/>
              </a:ext>
            </a:extLst>
          </p:cNvPr>
          <p:cNvSpPr>
            <a:spLocks noChangeArrowheads="1"/>
          </p:cNvSpPr>
          <p:nvPr/>
        </p:nvSpPr>
        <p:spPr bwMode="auto">
          <a:xfrm>
            <a:off x="4152770" y="5276618"/>
            <a:ext cx="3886200" cy="762000"/>
          </a:xfrm>
          <a:prstGeom prst="roundRect">
            <a:avLst>
              <a:gd name="adj" fmla="val 16667"/>
            </a:avLst>
          </a:prstGeom>
          <a:solidFill>
            <a:schemeClr val="accent6">
              <a:lumMod val="50000"/>
            </a:schemeClr>
          </a:solidFill>
          <a:ln w="9525">
            <a:solidFill>
              <a:schemeClr val="tx1"/>
            </a:solidFill>
            <a:round/>
            <a:headEnd/>
            <a:tailEnd/>
          </a:ln>
        </p:spPr>
        <p:txBody>
          <a:bodyPr wrap="none" anchor="ctr"/>
          <a:lstStyle>
            <a:lvl1pPr>
              <a:spcBef>
                <a:spcPct val="20000"/>
              </a:spcBef>
              <a:buBlip>
                <a:blip r:embed="rId6"/>
              </a:buBlip>
              <a:defRPr sz="3200">
                <a:solidFill>
                  <a:srgbClr val="800000"/>
                </a:solidFill>
                <a:latin typeface="Arial" panose="020B0604020202020204" pitchFamily="34" charset="0"/>
              </a:defRPr>
            </a:lvl1pPr>
            <a:lvl2pPr marL="742950" indent="-285750">
              <a:spcBef>
                <a:spcPct val="20000"/>
              </a:spcBef>
              <a:buBlip>
                <a:blip r:embed="rId6"/>
              </a:buBlip>
              <a:defRPr sz="2800">
                <a:solidFill>
                  <a:srgbClr val="800000"/>
                </a:solidFill>
                <a:latin typeface="Arial" panose="020B0604020202020204" pitchFamily="34" charset="0"/>
              </a:defRPr>
            </a:lvl2pPr>
            <a:lvl3pPr marL="1143000" indent="-228600">
              <a:spcBef>
                <a:spcPct val="20000"/>
              </a:spcBef>
              <a:buBlip>
                <a:blip r:embed="rId6"/>
              </a:buBlip>
              <a:defRPr sz="2400">
                <a:solidFill>
                  <a:srgbClr val="800000"/>
                </a:solidFill>
                <a:latin typeface="Arial" panose="020B0604020202020204" pitchFamily="34" charset="0"/>
              </a:defRPr>
            </a:lvl3pPr>
            <a:lvl4pPr marL="1600200" indent="-228600">
              <a:spcBef>
                <a:spcPct val="20000"/>
              </a:spcBef>
              <a:buBlip>
                <a:blip r:embed="rId6"/>
              </a:buBlip>
              <a:defRPr sz="2000">
                <a:solidFill>
                  <a:srgbClr val="800000"/>
                </a:solidFill>
                <a:latin typeface="Arial" panose="020B0604020202020204" pitchFamily="34" charset="0"/>
              </a:defRPr>
            </a:lvl4pPr>
            <a:lvl5pPr marL="2057400" indent="-228600">
              <a:spcBef>
                <a:spcPct val="20000"/>
              </a:spcBef>
              <a:buBlip>
                <a:blip r:embed="rId6"/>
              </a:buBlip>
              <a:defRPr sz="2000">
                <a:solidFill>
                  <a:srgbClr val="800000"/>
                </a:solidFill>
                <a:latin typeface="Arial" panose="020B0604020202020204" pitchFamily="34" charset="0"/>
              </a:defRPr>
            </a:lvl5pPr>
            <a:lvl6pPr marL="25146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6pPr>
            <a:lvl7pPr marL="29718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7pPr>
            <a:lvl8pPr marL="34290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8pPr>
            <a:lvl9pPr marL="3886200" indent="-228600" eaLnBrk="0" fontAlgn="base" hangingPunct="0">
              <a:spcBef>
                <a:spcPct val="20000"/>
              </a:spcBef>
              <a:spcAft>
                <a:spcPct val="0"/>
              </a:spcAft>
              <a:buBlip>
                <a:blip r:embed="rId6"/>
              </a:buBlip>
              <a:defRPr sz="2000">
                <a:solidFill>
                  <a:srgbClr val="800000"/>
                </a:solidFill>
                <a:latin typeface="Arial" panose="020B0604020202020204" pitchFamily="34" charset="0"/>
              </a:defRPr>
            </a:lvl9pPr>
          </a:lstStyle>
          <a:p>
            <a:pPr algn="ctr" eaLnBrk="1" hangingPunct="1">
              <a:spcBef>
                <a:spcPct val="0"/>
              </a:spcBef>
              <a:buFontTx/>
              <a:buNone/>
            </a:pPr>
            <a:r>
              <a:rPr lang="en-US" altLang="en-US" sz="2800" dirty="0">
                <a:solidFill>
                  <a:schemeClr val="accent4">
                    <a:lumMod val="20000"/>
                    <a:lumOff val="80000"/>
                  </a:schemeClr>
                </a:solidFill>
                <a:latin typeface="Calibri" panose="020F0502020204030204" pitchFamily="34" charset="0"/>
                <a:cs typeface="Calibri" panose="020F0502020204030204" pitchFamily="34" charset="0"/>
              </a:rPr>
              <a:t>Symptoms of Asthma</a:t>
            </a:r>
          </a:p>
        </p:txBody>
      </p:sp>
      <p:sp>
        <p:nvSpPr>
          <p:cNvPr id="46091" name="AutoShape 14">
            <a:extLst>
              <a:ext uri="{FF2B5EF4-FFF2-40B4-BE49-F238E27FC236}">
                <a16:creationId xmlns:a16="http://schemas.microsoft.com/office/drawing/2014/main" id="{68DE267F-8AE3-4DB0-BE76-BC66F3787B2A}"/>
              </a:ext>
            </a:extLst>
          </p:cNvPr>
          <p:cNvSpPr>
            <a:spLocks noChangeArrowheads="1"/>
          </p:cNvSpPr>
          <p:nvPr/>
        </p:nvSpPr>
        <p:spPr bwMode="auto">
          <a:xfrm rot="2409459">
            <a:off x="3082926" y="4637120"/>
            <a:ext cx="917575" cy="6858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6">
              <a:lumMod val="40000"/>
              <a:lumOff val="60000"/>
            </a:schemeClr>
          </a:solidFill>
          <a:ln>
            <a:solidFill>
              <a:schemeClr val="accent6">
                <a:lumMod val="50000"/>
              </a:schemeClr>
            </a:solidFill>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GB"/>
          </a:p>
        </p:txBody>
      </p:sp>
      <p:sp>
        <p:nvSpPr>
          <p:cNvPr id="46092" name="AutoShape 15">
            <a:extLst>
              <a:ext uri="{FF2B5EF4-FFF2-40B4-BE49-F238E27FC236}">
                <a16:creationId xmlns:a16="http://schemas.microsoft.com/office/drawing/2014/main" id="{2890C835-4E67-460A-A17A-E4C5FC84CECE}"/>
              </a:ext>
            </a:extLst>
          </p:cNvPr>
          <p:cNvSpPr>
            <a:spLocks noChangeArrowheads="1"/>
          </p:cNvSpPr>
          <p:nvPr/>
        </p:nvSpPr>
        <p:spPr bwMode="auto">
          <a:xfrm rot="8419184">
            <a:off x="8191501" y="4637120"/>
            <a:ext cx="917575" cy="6858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6">
              <a:lumMod val="40000"/>
              <a:lumOff val="60000"/>
            </a:schemeClr>
          </a:solidFill>
          <a:ln>
            <a:solidFill>
              <a:schemeClr val="accent6">
                <a:lumMod val="50000"/>
              </a:schemeClr>
            </a:solidFill>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F204954-459C-44F4-AE7C-71362DA3C68B}"/>
              </a:ext>
            </a:extLst>
          </p:cNvPr>
          <p:cNvGraphicFramePr>
            <a:graphicFrameLocks noChangeAspect="1"/>
          </p:cNvGraphicFramePr>
          <p:nvPr>
            <p:custDataLst>
              <p:tags r:id="rId1"/>
            </p:custDataLst>
            <p:extLst>
              <p:ext uri="{D42A27DB-BD31-4B8C-83A1-F6EECF244321}">
                <p14:modId xmlns:p14="http://schemas.microsoft.com/office/powerpoint/2010/main" val="1527726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A8AFC12C-95AF-4FB7-844B-FA724CB97CD7}"/>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Pathophysiology of Asthma</a:t>
            </a:r>
            <a:endParaRPr lang="en-GB"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EFFDBD5-701B-4829-811D-28498A100F34}"/>
              </a:ext>
            </a:extLst>
          </p:cNvPr>
          <p:cNvPicPr>
            <a:picLocks noChangeAspect="1"/>
          </p:cNvPicPr>
          <p:nvPr/>
        </p:nvPicPr>
        <p:blipFill rotWithShape="1">
          <a:blip r:embed="rId5"/>
          <a:srcRect b="10282"/>
          <a:stretch/>
        </p:blipFill>
        <p:spPr>
          <a:xfrm>
            <a:off x="2026602" y="1541715"/>
            <a:ext cx="8287068" cy="4916585"/>
          </a:xfrm>
          <a:prstGeom prst="rect">
            <a:avLst/>
          </a:prstGeom>
        </p:spPr>
      </p:pic>
    </p:spTree>
    <p:extLst>
      <p:ext uri="{BB962C8B-B14F-4D97-AF65-F5344CB8AC3E}">
        <p14:creationId xmlns:p14="http://schemas.microsoft.com/office/powerpoint/2010/main" val="2177481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858C624-C99C-47D0-A85F-50BCA3769DCB}"/>
              </a:ext>
            </a:extLst>
          </p:cNvPr>
          <p:cNvGraphicFramePr>
            <a:graphicFrameLocks noChangeAspect="1"/>
          </p:cNvGraphicFramePr>
          <p:nvPr>
            <p:custDataLst>
              <p:tags r:id="rId1"/>
            </p:custDataLst>
            <p:extLst>
              <p:ext uri="{D42A27DB-BD31-4B8C-83A1-F6EECF244321}">
                <p14:modId xmlns:p14="http://schemas.microsoft.com/office/powerpoint/2010/main" val="34111997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2226" name="Rectangle 2">
            <a:extLst>
              <a:ext uri="{FF2B5EF4-FFF2-40B4-BE49-F238E27FC236}">
                <a16:creationId xmlns:a16="http://schemas.microsoft.com/office/drawing/2014/main" id="{3E23947E-27B8-47F7-9B6E-B8EC18C2D597}"/>
              </a:ext>
            </a:extLst>
          </p:cNvPr>
          <p:cNvSpPr>
            <a:spLocks noGrp="1" noChangeArrowheads="1"/>
          </p:cNvSpPr>
          <p:nvPr>
            <p:ph type="title"/>
          </p:nvPr>
        </p:nvSpPr>
        <p:spPr>
          <a:xfrm>
            <a:off x="1276350" y="228601"/>
            <a:ext cx="8229600" cy="1143000"/>
          </a:xfrm>
        </p:spPr>
        <p:txBody>
          <a:bodyPr vert="horz"/>
          <a:lstStyle/>
          <a:p>
            <a:pPr eaLnBrk="1" hangingPunct="1"/>
            <a:r>
              <a:rPr lang="en-US" altLang="en-US" dirty="0">
                <a:latin typeface="Calibri" panose="020F0502020204030204" pitchFamily="34" charset="0"/>
                <a:cs typeface="Calibri" panose="020F0502020204030204" pitchFamily="34" charset="0"/>
              </a:rPr>
              <a:t>Diagnosis - History</a:t>
            </a:r>
          </a:p>
        </p:txBody>
      </p:sp>
      <p:sp>
        <p:nvSpPr>
          <p:cNvPr id="33795" name="Rectangle 3">
            <a:extLst>
              <a:ext uri="{FF2B5EF4-FFF2-40B4-BE49-F238E27FC236}">
                <a16:creationId xmlns:a16="http://schemas.microsoft.com/office/drawing/2014/main" id="{E32E72BC-81B7-4665-A014-1B8CEF1D5CE4}"/>
              </a:ext>
            </a:extLst>
          </p:cNvPr>
          <p:cNvSpPr>
            <a:spLocks noGrp="1" noChangeArrowheads="1"/>
          </p:cNvSpPr>
          <p:nvPr>
            <p:ph type="body" idx="1"/>
          </p:nvPr>
        </p:nvSpPr>
        <p:spPr>
          <a:xfrm>
            <a:off x="552450" y="1685926"/>
            <a:ext cx="10382250" cy="4610099"/>
          </a:xfrm>
        </p:spPr>
        <p:txBody>
          <a:bodyPr>
            <a:normAutofit/>
          </a:bodyPr>
          <a:lstStyle/>
          <a:p>
            <a:pPr algn="l">
              <a:lnSpc>
                <a:spcPct val="90000"/>
              </a:lnSpc>
              <a:defRPr/>
            </a:pPr>
            <a:r>
              <a:rPr lang="en-US" altLang="en-US" dirty="0"/>
              <a:t>Episodic attacks:</a:t>
            </a:r>
          </a:p>
          <a:p>
            <a:pPr marL="914400" lvl="3" indent="-457200">
              <a:spcBef>
                <a:spcPts val="600"/>
              </a:spcBef>
              <a:spcAft>
                <a:spcPct val="40000"/>
              </a:spcAft>
              <a:buClr>
                <a:schemeClr val="accent6">
                  <a:lumMod val="75000"/>
                </a:schemeClr>
              </a:buClr>
              <a:buSzPct val="100000"/>
              <a:defRPr/>
            </a:pPr>
            <a:r>
              <a:rPr lang="en-US" altLang="en-US" sz="2400" dirty="0">
                <a:cs typeface="Arial" charset="0"/>
              </a:rPr>
              <a:t>Cough</a:t>
            </a:r>
          </a:p>
          <a:p>
            <a:pPr marL="914400" lvl="3" indent="-457200">
              <a:spcBef>
                <a:spcPts val="600"/>
              </a:spcBef>
              <a:spcAft>
                <a:spcPct val="40000"/>
              </a:spcAft>
              <a:buClr>
                <a:schemeClr val="accent6">
                  <a:lumMod val="75000"/>
                </a:schemeClr>
              </a:buClr>
              <a:buSzPct val="100000"/>
              <a:defRPr/>
            </a:pPr>
            <a:r>
              <a:rPr lang="en-US" altLang="en-US" sz="2400" dirty="0">
                <a:cs typeface="Arial" charset="0"/>
              </a:rPr>
              <a:t>Breathlessness</a:t>
            </a:r>
          </a:p>
          <a:p>
            <a:pPr marL="914400" lvl="3" indent="-457200">
              <a:spcBef>
                <a:spcPts val="600"/>
              </a:spcBef>
              <a:spcAft>
                <a:spcPct val="40000"/>
              </a:spcAft>
              <a:buClr>
                <a:schemeClr val="accent6">
                  <a:lumMod val="75000"/>
                </a:schemeClr>
              </a:buClr>
              <a:buSzPct val="100000"/>
              <a:defRPr/>
            </a:pPr>
            <a:r>
              <a:rPr lang="en-US" altLang="en-US" sz="2400" dirty="0">
                <a:cs typeface="Arial" charset="0"/>
              </a:rPr>
              <a:t>Wheezing</a:t>
            </a:r>
          </a:p>
          <a:p>
            <a:pPr marL="457200" lvl="1" indent="-457200">
              <a:spcBef>
                <a:spcPts val="600"/>
              </a:spcBef>
              <a:spcAft>
                <a:spcPct val="40000"/>
              </a:spcAft>
              <a:buSzPct val="100000"/>
              <a:defRPr/>
            </a:pPr>
            <a:r>
              <a:rPr lang="en-US" altLang="en-US" sz="2800" dirty="0">
                <a:cs typeface="Arial" charset="0"/>
              </a:rPr>
              <a:t>Nocturnal symptoms</a:t>
            </a:r>
          </a:p>
          <a:p>
            <a:pPr algn="l">
              <a:lnSpc>
                <a:spcPct val="90000"/>
              </a:lnSpc>
              <a:defRPr/>
            </a:pPr>
            <a:r>
              <a:rPr lang="en-US" altLang="en-US" dirty="0"/>
              <a:t>Patient could be asymptomatic between attacks</a:t>
            </a:r>
          </a:p>
          <a:p>
            <a:pPr algn="l">
              <a:lnSpc>
                <a:spcPct val="90000"/>
              </a:lnSpc>
              <a:defRPr/>
            </a:pPr>
            <a:r>
              <a:rPr lang="en-US" altLang="en-US" dirty="0"/>
              <a:t>Co-existent conditions: GERD, rhinosinusitis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8054BE6-4B68-46C9-B33E-5CF321E5F233}"/>
              </a:ext>
            </a:extLst>
          </p:cNvPr>
          <p:cNvGraphicFramePr>
            <a:graphicFrameLocks noChangeAspect="1"/>
          </p:cNvGraphicFramePr>
          <p:nvPr>
            <p:custDataLst>
              <p:tags r:id="rId1"/>
            </p:custDataLst>
            <p:extLst>
              <p:ext uri="{D42A27DB-BD31-4B8C-83A1-F6EECF244321}">
                <p14:modId xmlns:p14="http://schemas.microsoft.com/office/powerpoint/2010/main" val="3980021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6B82760D-CFF5-5063-D246-8A65347492EB}"/>
              </a:ext>
            </a:extLst>
          </p:cNvPr>
          <p:cNvPicPr>
            <a:picLocks noChangeAspect="1"/>
          </p:cNvPicPr>
          <p:nvPr/>
        </p:nvPicPr>
        <p:blipFill>
          <a:blip r:embed="rId5"/>
          <a:stretch>
            <a:fillRect/>
          </a:stretch>
        </p:blipFill>
        <p:spPr>
          <a:xfrm>
            <a:off x="1321269" y="970934"/>
            <a:ext cx="9737050" cy="5316252"/>
          </a:xfrm>
          <a:prstGeom prst="rect">
            <a:avLst/>
          </a:prstGeom>
        </p:spPr>
      </p:pic>
    </p:spTree>
    <p:extLst>
      <p:ext uri="{BB962C8B-B14F-4D97-AF65-F5344CB8AC3E}">
        <p14:creationId xmlns:p14="http://schemas.microsoft.com/office/powerpoint/2010/main" val="2180171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3407A71-BEC4-4345-897B-0A9A8DDFE4B4}"/>
              </a:ext>
            </a:extLst>
          </p:cNvPr>
          <p:cNvGraphicFramePr>
            <a:graphicFrameLocks noChangeAspect="1"/>
          </p:cNvGraphicFramePr>
          <p:nvPr>
            <p:custDataLst>
              <p:tags r:id="rId1"/>
            </p:custDataLst>
            <p:extLst>
              <p:ext uri="{D42A27DB-BD31-4B8C-83A1-F6EECF244321}">
                <p14:modId xmlns:p14="http://schemas.microsoft.com/office/powerpoint/2010/main" val="484365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6866" name="Rectangle 3">
            <a:extLst>
              <a:ext uri="{FF2B5EF4-FFF2-40B4-BE49-F238E27FC236}">
                <a16:creationId xmlns:a16="http://schemas.microsoft.com/office/drawing/2014/main" id="{79CF1AAB-7FA5-451E-9C7B-2EF9DB4B0076}"/>
              </a:ext>
            </a:extLst>
          </p:cNvPr>
          <p:cNvSpPr>
            <a:spLocks noGrp="1" noChangeArrowheads="1"/>
          </p:cNvSpPr>
          <p:nvPr>
            <p:ph type="body" idx="1"/>
          </p:nvPr>
        </p:nvSpPr>
        <p:spPr>
          <a:xfrm>
            <a:off x="556895" y="1547496"/>
            <a:ext cx="10881360" cy="4485639"/>
          </a:xfrm>
        </p:spPr>
        <p:txBody>
          <a:bodyPr>
            <a:normAutofit/>
          </a:bodyPr>
          <a:lstStyle/>
          <a:p>
            <a:pPr marL="457200" indent="-457200" algn="just">
              <a:lnSpc>
                <a:spcPct val="110000"/>
              </a:lnSpc>
              <a:buFont typeface="Arial" panose="020B0604020202020204" pitchFamily="34" charset="0"/>
              <a:buChar char="•"/>
              <a:defRPr/>
            </a:pPr>
            <a:r>
              <a:rPr lang="en-US" altLang="en-US" dirty="0">
                <a:cs typeface="Arial" charset="0"/>
              </a:rPr>
              <a:t>Normal between attacks </a:t>
            </a:r>
          </a:p>
          <a:p>
            <a:pPr marL="457200" indent="-457200" algn="just">
              <a:lnSpc>
                <a:spcPct val="110000"/>
              </a:lnSpc>
              <a:buFont typeface="Arial" panose="020B0604020202020204" pitchFamily="34" charset="0"/>
              <a:buChar char="•"/>
              <a:defRPr/>
            </a:pPr>
            <a:r>
              <a:rPr lang="en-US" altLang="en-US" dirty="0">
                <a:cs typeface="Arial" charset="0"/>
              </a:rPr>
              <a:t>Bilateral expiratory wheezing</a:t>
            </a:r>
          </a:p>
          <a:p>
            <a:pPr marL="457200" indent="-457200" algn="just">
              <a:lnSpc>
                <a:spcPct val="110000"/>
              </a:lnSpc>
              <a:buFont typeface="Arial" panose="020B0604020202020204" pitchFamily="34" charset="0"/>
              <a:buChar char="•"/>
              <a:defRPr/>
            </a:pPr>
            <a:r>
              <a:rPr lang="en-US" altLang="en-US" dirty="0">
                <a:cs typeface="Arial" charset="0"/>
              </a:rPr>
              <a:t>Examination of the upper airways </a:t>
            </a:r>
          </a:p>
          <a:p>
            <a:pPr marL="457200" indent="-457200" algn="just">
              <a:lnSpc>
                <a:spcPct val="110000"/>
              </a:lnSpc>
              <a:buFont typeface="Arial" panose="020B0604020202020204" pitchFamily="34" charset="0"/>
              <a:buChar char="•"/>
              <a:defRPr/>
            </a:pPr>
            <a:r>
              <a:rPr lang="en-US" altLang="en-US" dirty="0">
                <a:cs typeface="Arial" charset="0"/>
              </a:rPr>
              <a:t>Other allergic manifestations: e.g., atopic dermatitis/eczema </a:t>
            </a:r>
          </a:p>
          <a:p>
            <a:pPr marL="457200" indent="-457200" algn="just">
              <a:lnSpc>
                <a:spcPct val="110000"/>
              </a:lnSpc>
              <a:buFont typeface="Arial" panose="020B0604020202020204" pitchFamily="34" charset="0"/>
              <a:buChar char="•"/>
              <a:defRPr/>
            </a:pPr>
            <a:r>
              <a:rPr lang="en-US" altLang="en-US" dirty="0">
                <a:cs typeface="Arial" charset="0"/>
              </a:rPr>
              <a:t>Consider alternative Dx when there is localized wheeze, crackles, stridor, clubbing</a:t>
            </a:r>
          </a:p>
        </p:txBody>
      </p:sp>
      <p:sp>
        <p:nvSpPr>
          <p:cNvPr id="58371" name="Rectangle 4">
            <a:extLst>
              <a:ext uri="{FF2B5EF4-FFF2-40B4-BE49-F238E27FC236}">
                <a16:creationId xmlns:a16="http://schemas.microsoft.com/office/drawing/2014/main" id="{8EC094AA-2978-42AA-ACAE-451EE69EDF62}"/>
              </a:ext>
            </a:extLst>
          </p:cNvPr>
          <p:cNvSpPr>
            <a:spLocks noGrp="1" noChangeArrowheads="1"/>
          </p:cNvSpPr>
          <p:nvPr>
            <p:ph type="title"/>
          </p:nvPr>
        </p:nvSpPr>
        <p:spPr>
          <a:xfrm>
            <a:off x="1300480" y="238760"/>
            <a:ext cx="8534400" cy="1143000"/>
          </a:xfrm>
          <a:noFill/>
        </p:spPr>
        <p:txBody>
          <a:bodyPr vert="horz"/>
          <a:lstStyle/>
          <a:p>
            <a:r>
              <a:rPr lang="en-US" altLang="en-US" dirty="0">
                <a:latin typeface="Calibri" panose="020F0502020204030204" pitchFamily="34" charset="0"/>
                <a:cs typeface="Calibri" panose="020F0502020204030204" pitchFamily="34" charset="0"/>
              </a:rPr>
              <a:t>Physical Examination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D7F06E-2CAD-410D-B453-34813116C057}"/>
              </a:ext>
            </a:extLst>
          </p:cNvPr>
          <p:cNvGraphicFramePr>
            <a:graphicFrameLocks noChangeAspect="1"/>
          </p:cNvGraphicFramePr>
          <p:nvPr>
            <p:custDataLst>
              <p:tags r:id="rId1"/>
            </p:custDataLst>
            <p:extLst>
              <p:ext uri="{D42A27DB-BD31-4B8C-83A1-F6EECF244321}">
                <p14:modId xmlns:p14="http://schemas.microsoft.com/office/powerpoint/2010/main" val="3571813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0418" name="Rectangle 2">
            <a:extLst>
              <a:ext uri="{FF2B5EF4-FFF2-40B4-BE49-F238E27FC236}">
                <a16:creationId xmlns:a16="http://schemas.microsoft.com/office/drawing/2014/main" id="{F60DA8BD-AF7E-489D-92C1-2C674FDF5558}"/>
              </a:ext>
            </a:extLst>
          </p:cNvPr>
          <p:cNvSpPr>
            <a:spLocks noGrp="1" noChangeArrowheads="1"/>
          </p:cNvSpPr>
          <p:nvPr>
            <p:ph type="title"/>
          </p:nvPr>
        </p:nvSpPr>
        <p:spPr>
          <a:xfrm>
            <a:off x="1280160" y="457201"/>
            <a:ext cx="8610600" cy="838200"/>
          </a:xfrm>
        </p:spPr>
        <p:txBody>
          <a:bodyPr vert="horz">
            <a:normAutofit/>
          </a:bodyPr>
          <a:lstStyle/>
          <a:p>
            <a:r>
              <a:rPr lang="en-US" altLang="en-US" dirty="0">
                <a:latin typeface="Calibri" panose="020F0502020204030204" pitchFamily="34" charset="0"/>
                <a:cs typeface="Calibri" panose="020F0502020204030204" pitchFamily="34" charset="0"/>
              </a:rPr>
              <a:t>Investigations</a:t>
            </a:r>
          </a:p>
        </p:txBody>
      </p:sp>
      <p:sp>
        <p:nvSpPr>
          <p:cNvPr id="60419" name="Rectangle 3">
            <a:extLst>
              <a:ext uri="{FF2B5EF4-FFF2-40B4-BE49-F238E27FC236}">
                <a16:creationId xmlns:a16="http://schemas.microsoft.com/office/drawing/2014/main" id="{EAA1FAEF-9B45-4EC7-81E6-7A34F7520045}"/>
              </a:ext>
            </a:extLst>
          </p:cNvPr>
          <p:cNvSpPr>
            <a:spLocks noGrp="1" noChangeArrowheads="1"/>
          </p:cNvSpPr>
          <p:nvPr>
            <p:ph type="body" idx="1"/>
          </p:nvPr>
        </p:nvSpPr>
        <p:spPr>
          <a:xfrm>
            <a:off x="721360" y="1600201"/>
            <a:ext cx="10586720" cy="4871719"/>
          </a:xfrm>
        </p:spPr>
        <p:txBody>
          <a:bodyPr>
            <a:normAutofit/>
          </a:bodyPr>
          <a:lstStyle/>
          <a:p>
            <a:pPr>
              <a:lnSpc>
                <a:spcPct val="110000"/>
              </a:lnSpc>
              <a:defRPr/>
            </a:pPr>
            <a:r>
              <a:rPr lang="en-US" altLang="en-US" dirty="0"/>
              <a:t>Measurements of lung function:</a:t>
            </a:r>
          </a:p>
          <a:p>
            <a:pPr marL="914400" lvl="3" indent="-457200" algn="just">
              <a:lnSpc>
                <a:spcPct val="110000"/>
              </a:lnSpc>
              <a:spcBef>
                <a:spcPts val="600"/>
              </a:spcBef>
              <a:spcAft>
                <a:spcPct val="40000"/>
              </a:spcAft>
              <a:buClr>
                <a:schemeClr val="accent6">
                  <a:lumMod val="75000"/>
                </a:schemeClr>
              </a:buClr>
              <a:buSzPct val="100000"/>
              <a:defRPr/>
            </a:pPr>
            <a:r>
              <a:rPr lang="en-US" altLang="en-US" sz="2600" dirty="0">
                <a:cs typeface="Arial" charset="0"/>
              </a:rPr>
              <a:t>Spirometry</a:t>
            </a:r>
          </a:p>
          <a:p>
            <a:pPr marL="914400" lvl="3" indent="-457200" algn="just">
              <a:lnSpc>
                <a:spcPct val="110000"/>
              </a:lnSpc>
              <a:spcBef>
                <a:spcPts val="600"/>
              </a:spcBef>
              <a:spcAft>
                <a:spcPct val="40000"/>
              </a:spcAft>
              <a:buClr>
                <a:schemeClr val="accent6">
                  <a:lumMod val="75000"/>
                </a:schemeClr>
              </a:buClr>
              <a:buSzPct val="100000"/>
              <a:defRPr/>
            </a:pPr>
            <a:r>
              <a:rPr lang="en-US" altLang="en-US" sz="2600" dirty="0">
                <a:cs typeface="Arial" charset="0"/>
              </a:rPr>
              <a:t>Peak expiratory flow (PEF)</a:t>
            </a:r>
          </a:p>
          <a:p>
            <a:pPr marL="457200" lvl="1" indent="-457200" algn="just">
              <a:lnSpc>
                <a:spcPct val="110000"/>
              </a:lnSpc>
              <a:spcBef>
                <a:spcPts val="600"/>
              </a:spcBef>
              <a:spcAft>
                <a:spcPct val="40000"/>
              </a:spcAft>
              <a:buSzPct val="100000"/>
              <a:defRPr/>
            </a:pPr>
            <a:r>
              <a:rPr lang="en-US" altLang="en-US" sz="2800" dirty="0">
                <a:cs typeface="Arial" charset="0"/>
              </a:rPr>
              <a:t>Ensure significant reversibility </a:t>
            </a:r>
          </a:p>
          <a:p>
            <a:pPr>
              <a:lnSpc>
                <a:spcPct val="110000"/>
              </a:lnSpc>
              <a:defRPr/>
            </a:pPr>
            <a:r>
              <a:rPr lang="en-US" altLang="en-US" dirty="0"/>
              <a:t>Normal Spirometry does not role out asthma </a:t>
            </a:r>
          </a:p>
          <a:p>
            <a:pPr>
              <a:lnSpc>
                <a:spcPct val="110000"/>
              </a:lnSpc>
              <a:defRPr/>
            </a:pPr>
            <a:r>
              <a:rPr lang="en-US" altLang="en-US" dirty="0"/>
              <a:t>Spirometry is superior to PEF</a:t>
            </a:r>
          </a:p>
          <a:p>
            <a:pPr>
              <a:lnSpc>
                <a:spcPct val="100000"/>
              </a:lnSpc>
              <a:spcAft>
                <a:spcPct val="40000"/>
              </a:spcAft>
              <a:buClr>
                <a:srgbClr val="FFFF00"/>
              </a:buClr>
              <a:buSzPct val="65000"/>
              <a:buFont typeface="Wingdings" panose="05000000000000000000" pitchFamily="2" charset="2"/>
              <a:buBlip>
                <a:blip r:embed="rId6"/>
              </a:buBlip>
            </a:pPr>
            <a:endParaRPr lang="en-US" altLang="en-US" sz="2400" dirty="0">
              <a:solidFill>
                <a:srgbClr val="993300"/>
              </a:solidFill>
              <a:latin typeface="Calibri" panose="020F0502020204030204" pitchFamily="34" charset="0"/>
              <a:cs typeface="Calibri" panose="020F0502020204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922E88-E255-4339-9947-F941B48F44A7}"/>
              </a:ext>
            </a:extLst>
          </p:cNvPr>
          <p:cNvGraphicFramePr>
            <a:graphicFrameLocks noChangeAspect="1"/>
          </p:cNvGraphicFramePr>
          <p:nvPr>
            <p:custDataLst>
              <p:tags r:id="rId1"/>
            </p:custDataLst>
            <p:extLst>
              <p:ext uri="{D42A27DB-BD31-4B8C-83A1-F6EECF244321}">
                <p14:modId xmlns:p14="http://schemas.microsoft.com/office/powerpoint/2010/main" val="32260499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2466" name="Rectangle 2">
            <a:extLst>
              <a:ext uri="{FF2B5EF4-FFF2-40B4-BE49-F238E27FC236}">
                <a16:creationId xmlns:a16="http://schemas.microsoft.com/office/drawing/2014/main" id="{FC1F1BA6-F408-4169-84C8-C96AF954C0E2}"/>
              </a:ext>
            </a:extLst>
          </p:cNvPr>
          <p:cNvSpPr>
            <a:spLocks noGrp="1" noChangeArrowheads="1"/>
          </p:cNvSpPr>
          <p:nvPr>
            <p:ph type="title"/>
          </p:nvPr>
        </p:nvSpPr>
        <p:spPr>
          <a:xfrm>
            <a:off x="1200150" y="290513"/>
            <a:ext cx="9791700" cy="1076895"/>
          </a:xfrm>
        </p:spPr>
        <p:txBody>
          <a:bodyPr vert="horz"/>
          <a:lstStyle/>
          <a:p>
            <a:pPr eaLnBrk="1" hangingPunct="1"/>
            <a:r>
              <a:rPr lang="en-US" altLang="en-US" sz="4000" dirty="0">
                <a:latin typeface="Calibri" panose="020F0502020204030204" pitchFamily="34" charset="0"/>
                <a:cs typeface="Calibri" panose="020F0502020204030204" pitchFamily="34" charset="0"/>
              </a:rPr>
              <a:t>Bronchodilator response</a:t>
            </a:r>
          </a:p>
        </p:txBody>
      </p:sp>
      <p:sp>
        <p:nvSpPr>
          <p:cNvPr id="38915" name="Content Placeholder 4">
            <a:extLst>
              <a:ext uri="{FF2B5EF4-FFF2-40B4-BE49-F238E27FC236}">
                <a16:creationId xmlns:a16="http://schemas.microsoft.com/office/drawing/2014/main" id="{F7BAAF18-E44F-4537-A9F1-4E0E0BD14B51}"/>
              </a:ext>
            </a:extLst>
          </p:cNvPr>
          <p:cNvSpPr>
            <a:spLocks noGrp="1"/>
          </p:cNvSpPr>
          <p:nvPr>
            <p:ph idx="1"/>
          </p:nvPr>
        </p:nvSpPr>
        <p:spPr>
          <a:xfrm>
            <a:off x="619125" y="1701800"/>
            <a:ext cx="10744200" cy="4351338"/>
          </a:xfrm>
        </p:spPr>
        <p:txBody>
          <a:bodyPr>
            <a:normAutofit/>
          </a:bodyPr>
          <a:lstStyle/>
          <a:p>
            <a:pPr>
              <a:lnSpc>
                <a:spcPct val="110000"/>
              </a:lnSpc>
              <a:defRPr/>
            </a:pPr>
            <a:r>
              <a:rPr lang="en-US" altLang="en-US" dirty="0"/>
              <a:t>Proper instructions on how to perform the forced expiratory maneuver must be given to patients, and the highest value of three readings taken</a:t>
            </a:r>
          </a:p>
          <a:p>
            <a:pPr>
              <a:lnSpc>
                <a:spcPct val="110000"/>
              </a:lnSpc>
              <a:defRPr/>
            </a:pPr>
            <a:r>
              <a:rPr lang="en-US" altLang="en-US" dirty="0"/>
              <a:t>The degree of significant reversibility is defined as an improvement in FEV</a:t>
            </a:r>
            <a:r>
              <a:rPr lang="en-US" altLang="en-US" baseline="-25000" dirty="0"/>
              <a:t>1</a:t>
            </a:r>
            <a:r>
              <a:rPr lang="en-US" altLang="en-US" dirty="0"/>
              <a:t> ≥12% and ≥200 ml from the pre-bronchodilator value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00B5E25-6B1B-4A4A-8FB1-385DCBFC637A}"/>
              </a:ext>
            </a:extLst>
          </p:cNvPr>
          <p:cNvGraphicFramePr>
            <a:graphicFrameLocks noChangeAspect="1"/>
          </p:cNvGraphicFramePr>
          <p:nvPr>
            <p:custDataLst>
              <p:tags r:id="rId1"/>
            </p:custDataLst>
            <p:extLst>
              <p:ext uri="{D42A27DB-BD31-4B8C-83A1-F6EECF244321}">
                <p14:modId xmlns:p14="http://schemas.microsoft.com/office/powerpoint/2010/main" val="54505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4514" name="Rectangle 3">
            <a:extLst>
              <a:ext uri="{FF2B5EF4-FFF2-40B4-BE49-F238E27FC236}">
                <a16:creationId xmlns:a16="http://schemas.microsoft.com/office/drawing/2014/main" id="{3FF27063-A92C-4765-84CB-3DE1F13F8F48}"/>
              </a:ext>
            </a:extLst>
          </p:cNvPr>
          <p:cNvSpPr>
            <a:spLocks noGrp="1" noChangeArrowheads="1"/>
          </p:cNvSpPr>
          <p:nvPr>
            <p:ph type="body" idx="1"/>
          </p:nvPr>
        </p:nvSpPr>
        <p:spPr>
          <a:xfrm>
            <a:off x="571499" y="1627187"/>
            <a:ext cx="11363326" cy="4516437"/>
          </a:xfrm>
        </p:spPr>
        <p:txBody>
          <a:bodyPr>
            <a:normAutofit/>
          </a:bodyPr>
          <a:lstStyle/>
          <a:p>
            <a:pPr>
              <a:defRPr/>
            </a:pPr>
            <a:r>
              <a:rPr lang="en-US" altLang="en-US" dirty="0"/>
              <a:t>Assess allergic status to identify risk factors (if indicated)</a:t>
            </a:r>
          </a:p>
          <a:p>
            <a:pPr>
              <a:defRPr/>
            </a:pPr>
            <a:r>
              <a:rPr lang="en-US" altLang="en-US" dirty="0"/>
              <a:t>Chest X-ray is not routinely recommended</a:t>
            </a:r>
          </a:p>
          <a:p>
            <a:pPr>
              <a:defRPr/>
            </a:pPr>
            <a:r>
              <a:rPr lang="en-US" altLang="en-US" dirty="0"/>
              <a:t>Routine blood tests are not routinely recommended</a:t>
            </a:r>
          </a:p>
          <a:p>
            <a:pPr>
              <a:defRPr/>
            </a:pPr>
            <a:r>
              <a:rPr lang="en-US" altLang="en-US" dirty="0"/>
              <a:t>IgE measurement and eosinophils count is indicated in moderate-severe cases </a:t>
            </a:r>
          </a:p>
        </p:txBody>
      </p:sp>
      <p:sp>
        <p:nvSpPr>
          <p:cNvPr id="64515" name="Rectangle 4">
            <a:extLst>
              <a:ext uri="{FF2B5EF4-FFF2-40B4-BE49-F238E27FC236}">
                <a16:creationId xmlns:a16="http://schemas.microsoft.com/office/drawing/2014/main" id="{3A22721D-1216-444D-B919-228F2B6979C3}"/>
              </a:ext>
            </a:extLst>
          </p:cNvPr>
          <p:cNvSpPr>
            <a:spLocks noGrp="1" noChangeArrowheads="1"/>
          </p:cNvSpPr>
          <p:nvPr>
            <p:ph type="title"/>
          </p:nvPr>
        </p:nvSpPr>
        <p:spPr>
          <a:xfrm>
            <a:off x="1304925" y="400050"/>
            <a:ext cx="8229600" cy="838200"/>
          </a:xfrm>
          <a:noFill/>
        </p:spPr>
        <p:txBody>
          <a:bodyPr vert="horz"/>
          <a:lstStyle/>
          <a:p>
            <a:r>
              <a:rPr lang="en-US" altLang="en-US" dirty="0">
                <a:latin typeface="Calibri" panose="020F0502020204030204" pitchFamily="34" charset="0"/>
                <a:cs typeface="Calibri" panose="020F0502020204030204" pitchFamily="34" charset="0"/>
              </a:rPr>
              <a:t>Clinical Assessment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952819-FC8E-498B-98B0-E02A0CD04B4C}"/>
              </a:ext>
            </a:extLst>
          </p:cNvPr>
          <p:cNvGraphicFramePr>
            <a:graphicFrameLocks noChangeAspect="1"/>
          </p:cNvGraphicFramePr>
          <p:nvPr>
            <p:custDataLst>
              <p:tags r:id="rId1"/>
            </p:custDataLst>
            <p:extLst>
              <p:ext uri="{D42A27DB-BD31-4B8C-83A1-F6EECF244321}">
                <p14:modId xmlns:p14="http://schemas.microsoft.com/office/powerpoint/2010/main" val="2874092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0658" name="Rectangle 2">
            <a:extLst>
              <a:ext uri="{FF2B5EF4-FFF2-40B4-BE49-F238E27FC236}">
                <a16:creationId xmlns:a16="http://schemas.microsoft.com/office/drawing/2014/main" id="{1757DE26-F9B2-46D1-8B50-62F69EF79C73}"/>
              </a:ext>
            </a:extLst>
          </p:cNvPr>
          <p:cNvSpPr>
            <a:spLocks noGrp="1" noChangeArrowheads="1"/>
          </p:cNvSpPr>
          <p:nvPr>
            <p:ph type="title"/>
          </p:nvPr>
        </p:nvSpPr>
        <p:spPr>
          <a:xfrm>
            <a:off x="1381125" y="333375"/>
            <a:ext cx="8229600" cy="914400"/>
          </a:xfrm>
        </p:spPr>
        <p:txBody>
          <a:bodyPr vert="horz"/>
          <a:lstStyle/>
          <a:p>
            <a:pPr eaLnBrk="1" hangingPunct="1"/>
            <a:r>
              <a:rPr lang="en-US" altLang="en-US" dirty="0">
                <a:latin typeface="Calibri" panose="020F0502020204030204" pitchFamily="34" charset="0"/>
                <a:cs typeface="Calibri" panose="020F0502020204030204" pitchFamily="34" charset="0"/>
              </a:rPr>
              <a:t>Differential Diagnosis </a:t>
            </a:r>
          </a:p>
        </p:txBody>
      </p:sp>
      <p:sp>
        <p:nvSpPr>
          <p:cNvPr id="43011" name="Rectangle 3">
            <a:extLst>
              <a:ext uri="{FF2B5EF4-FFF2-40B4-BE49-F238E27FC236}">
                <a16:creationId xmlns:a16="http://schemas.microsoft.com/office/drawing/2014/main" id="{AA52B3E6-21B6-4863-82B3-02BAEEFC3F14}"/>
              </a:ext>
            </a:extLst>
          </p:cNvPr>
          <p:cNvSpPr>
            <a:spLocks noGrp="1" noChangeArrowheads="1"/>
          </p:cNvSpPr>
          <p:nvPr>
            <p:ph type="body" idx="1"/>
          </p:nvPr>
        </p:nvSpPr>
        <p:spPr>
          <a:xfrm>
            <a:off x="304801" y="1514475"/>
            <a:ext cx="6048374" cy="5200650"/>
          </a:xfrm>
        </p:spPr>
        <p:txBody>
          <a:bodyPr>
            <a:normAutofit/>
          </a:bodyPr>
          <a:lstStyle/>
          <a:p>
            <a:pPr>
              <a:lnSpc>
                <a:spcPct val="110000"/>
              </a:lnSpc>
              <a:defRPr/>
            </a:pPr>
            <a:r>
              <a:rPr lang="en-US" altLang="en-US" dirty="0"/>
              <a:t> Upper airway diseases</a:t>
            </a:r>
          </a:p>
          <a:p>
            <a:pPr lvl="1" eaLnBrk="1" hangingPunct="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Allergic rhinitis and sinusitis</a:t>
            </a:r>
          </a:p>
          <a:p>
            <a:pPr>
              <a:lnSpc>
                <a:spcPct val="110000"/>
              </a:lnSpc>
              <a:defRPr/>
            </a:pPr>
            <a:r>
              <a:rPr lang="en-US" altLang="en-US" dirty="0"/>
              <a:t>Obstructions involving large airways</a:t>
            </a:r>
          </a:p>
          <a:p>
            <a:pPr lvl="1" eaLnBrk="1" hangingPunct="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Foreign body in trachea or bronchus</a:t>
            </a:r>
          </a:p>
          <a:p>
            <a:pPr lvl="1" eaLnBrk="1" hangingPunct="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Vocal cord dysfunction</a:t>
            </a:r>
          </a:p>
          <a:p>
            <a:pPr lvl="1" eaLnBrk="1" hangingPunct="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Vascular rings or laryngeal webs</a:t>
            </a:r>
          </a:p>
          <a:p>
            <a:pPr lvl="1" eaLnBrk="1" hangingPunct="1">
              <a:lnSpc>
                <a:spcPct val="80000"/>
              </a:lnSpc>
              <a:defRPr/>
            </a:pPr>
            <a:r>
              <a:rPr lang="en-US" altLang="en-US" sz="2000" dirty="0" err="1">
                <a:solidFill>
                  <a:schemeClr val="accent6">
                    <a:lumMod val="75000"/>
                  </a:schemeClr>
                </a:solidFill>
                <a:latin typeface="Calibri" panose="020F0502020204030204" pitchFamily="34" charset="0"/>
                <a:cs typeface="Calibri" panose="020F0502020204030204" pitchFamily="34" charset="0"/>
              </a:rPr>
              <a:t>Laryngotracheomalacia</a:t>
            </a:r>
            <a:r>
              <a:rPr lang="en-US" altLang="en-US" sz="2000" dirty="0">
                <a:solidFill>
                  <a:schemeClr val="accent6">
                    <a:lumMod val="75000"/>
                  </a:schemeClr>
                </a:solidFill>
                <a:latin typeface="Calibri" panose="020F0502020204030204" pitchFamily="34" charset="0"/>
                <a:cs typeface="Calibri" panose="020F0502020204030204" pitchFamily="34" charset="0"/>
              </a:rPr>
              <a:t>, tracheal stenosis, or </a:t>
            </a:r>
            <a:r>
              <a:rPr lang="en-US" altLang="en-US" sz="2000" dirty="0" err="1">
                <a:solidFill>
                  <a:schemeClr val="accent6">
                    <a:lumMod val="75000"/>
                  </a:schemeClr>
                </a:solidFill>
                <a:latin typeface="Calibri" panose="020F0502020204030204" pitchFamily="34" charset="0"/>
                <a:cs typeface="Calibri" panose="020F0502020204030204" pitchFamily="34" charset="0"/>
              </a:rPr>
              <a:t>bronchostenosis</a:t>
            </a:r>
            <a:endParaRPr lang="en-US" altLang="en-US" sz="2000" dirty="0">
              <a:solidFill>
                <a:schemeClr val="accent6">
                  <a:lumMod val="75000"/>
                </a:schemeClr>
              </a:solidFill>
              <a:latin typeface="Calibri" panose="020F0502020204030204" pitchFamily="34" charset="0"/>
              <a:cs typeface="Calibri" panose="020F0502020204030204" pitchFamily="34" charset="0"/>
            </a:endParaRPr>
          </a:p>
          <a:p>
            <a:pPr lvl="1" eaLnBrk="1" hangingPunct="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Enlarged lymph nodes or tumor</a:t>
            </a:r>
          </a:p>
        </p:txBody>
      </p:sp>
      <p:sp>
        <p:nvSpPr>
          <p:cNvPr id="4" name="Rectangle 3">
            <a:extLst>
              <a:ext uri="{FF2B5EF4-FFF2-40B4-BE49-F238E27FC236}">
                <a16:creationId xmlns:a16="http://schemas.microsoft.com/office/drawing/2014/main" id="{0E7E90ED-B736-44AA-A3EC-2F8FD7F50FA5}"/>
              </a:ext>
            </a:extLst>
          </p:cNvPr>
          <p:cNvSpPr txBox="1">
            <a:spLocks noChangeArrowheads="1"/>
          </p:cNvSpPr>
          <p:nvPr/>
        </p:nvSpPr>
        <p:spPr>
          <a:xfrm>
            <a:off x="6000750" y="1323975"/>
            <a:ext cx="5962649" cy="5200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Blip>
                <a:blip r:embed="rId6"/>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1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dirty="0">
                <a:cs typeface="Arial" charset="0"/>
              </a:rPr>
              <a:t>airways</a:t>
            </a:r>
          </a:p>
          <a:p>
            <a:pPr lvl="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Viral bronchiolitis or obliterative bronchiolitis</a:t>
            </a:r>
          </a:p>
          <a:p>
            <a:pPr lvl="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Cystic fibrosis</a:t>
            </a:r>
          </a:p>
          <a:p>
            <a:pPr lvl="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Bronchopulmonary dysplasia</a:t>
            </a:r>
          </a:p>
          <a:p>
            <a:pPr lvl="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Heart disease</a:t>
            </a:r>
          </a:p>
          <a:p>
            <a:pPr marL="457200" indent="-457200" algn="just">
              <a:lnSpc>
                <a:spcPct val="11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dirty="0">
                <a:cs typeface="Arial" charset="0"/>
              </a:rPr>
              <a:t> Other causes</a:t>
            </a:r>
          </a:p>
          <a:p>
            <a:pPr lvl="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Recurrent cough not due to asthma</a:t>
            </a:r>
          </a:p>
          <a:p>
            <a:pPr lvl="1">
              <a:lnSpc>
                <a:spcPct val="80000"/>
              </a:lnSpc>
              <a:defRPr/>
            </a:pPr>
            <a:r>
              <a:rPr lang="en-US" altLang="en-US" sz="2000" dirty="0">
                <a:solidFill>
                  <a:schemeClr val="accent6">
                    <a:lumMod val="75000"/>
                  </a:schemeClr>
                </a:solidFill>
                <a:latin typeface="Calibri" panose="020F0502020204030204" pitchFamily="34" charset="0"/>
                <a:cs typeface="Calibri" panose="020F0502020204030204" pitchFamily="34" charset="0"/>
              </a:rPr>
              <a:t>Aspiration from swallowing mechanism dysfunction or GERD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C15D7E3-3E08-4C85-8D42-99AE55D00C3D}"/>
              </a:ext>
            </a:extLst>
          </p:cNvPr>
          <p:cNvGraphicFramePr>
            <a:graphicFrameLocks noChangeAspect="1"/>
          </p:cNvGraphicFramePr>
          <p:nvPr>
            <p:custDataLst>
              <p:tags r:id="rId1"/>
            </p:custDataLst>
            <p:extLst>
              <p:ext uri="{D42A27DB-BD31-4B8C-83A1-F6EECF244321}">
                <p14:modId xmlns:p14="http://schemas.microsoft.com/office/powerpoint/2010/main" val="28164027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702" name="Text Box 6">
            <a:extLst>
              <a:ext uri="{FF2B5EF4-FFF2-40B4-BE49-F238E27FC236}">
                <a16:creationId xmlns:a16="http://schemas.microsoft.com/office/drawing/2014/main" id="{F402FAE5-E9E5-49FB-BE98-47E404FF51C8}"/>
              </a:ext>
            </a:extLst>
          </p:cNvPr>
          <p:cNvSpPr txBox="1">
            <a:spLocks noChangeArrowheads="1"/>
          </p:cNvSpPr>
          <p:nvPr/>
        </p:nvSpPr>
        <p:spPr bwMode="auto">
          <a:xfrm>
            <a:off x="8662035" y="2063750"/>
            <a:ext cx="3197860" cy="2948305"/>
          </a:xfrm>
          <a:prstGeom prst="rect">
            <a:avLst/>
          </a:prstGeom>
          <a:noFill/>
          <a:ln w="9525">
            <a:noFill/>
            <a:miter lim="800000"/>
            <a:headEnd/>
            <a:tailEnd/>
          </a:ln>
          <a:effectLst/>
        </p:spPr>
        <p:txBody>
          <a:bodyPr wrap="square">
            <a:spAutoFit/>
          </a:bodyPr>
          <a:lstStyle/>
          <a:p>
            <a:pPr algn="just">
              <a:spcBef>
                <a:spcPts val="1000"/>
              </a:spcBef>
              <a:spcAft>
                <a:spcPct val="40000"/>
              </a:spcAft>
              <a:buClr>
                <a:srgbClr val="660033"/>
              </a:buClr>
              <a:buSzPct val="65000"/>
              <a:defRPr/>
            </a:pPr>
            <a:r>
              <a:rPr lang="en-US" sz="2800" b="1" dirty="0">
                <a:solidFill>
                  <a:schemeClr val="accent6">
                    <a:lumMod val="50000"/>
                  </a:schemeClr>
                </a:solidFill>
                <a:cs typeface="Arial" charset="0"/>
              </a:rPr>
              <a:t>Level of Control: </a:t>
            </a:r>
          </a:p>
          <a:p>
            <a:pPr eaLnBrk="1" hangingPunct="1">
              <a:spcBef>
                <a:spcPct val="50000"/>
              </a:spcBef>
              <a:buClr>
                <a:schemeClr val="accent6">
                  <a:lumMod val="75000"/>
                </a:schemeClr>
              </a:buClr>
              <a:buFont typeface="Arial" pitchFamily="34" charset="0"/>
              <a:buChar char="•"/>
              <a:defRPr/>
            </a:pPr>
            <a:r>
              <a:rPr lang="en-US" sz="2400" dirty="0">
                <a:latin typeface="Calibri" pitchFamily="34" charset="0"/>
                <a:cs typeface="Calibri" pitchFamily="34" charset="0"/>
              </a:rPr>
              <a:t> Control:              20-25</a:t>
            </a:r>
          </a:p>
          <a:p>
            <a:pPr eaLnBrk="1" hangingPunct="1">
              <a:spcBef>
                <a:spcPct val="50000"/>
              </a:spcBef>
              <a:buClr>
                <a:schemeClr val="accent6">
                  <a:lumMod val="75000"/>
                </a:schemeClr>
              </a:buClr>
              <a:buFont typeface="Arial" pitchFamily="34" charset="0"/>
              <a:buChar char="•"/>
              <a:defRPr/>
            </a:pPr>
            <a:r>
              <a:rPr lang="en-US" sz="2400" dirty="0">
                <a:latin typeface="Calibri" pitchFamily="34" charset="0"/>
                <a:cs typeface="Calibri" pitchFamily="34" charset="0"/>
              </a:rPr>
              <a:t> Partial control:   16-19</a:t>
            </a:r>
          </a:p>
          <a:p>
            <a:pPr eaLnBrk="1" hangingPunct="1">
              <a:spcBef>
                <a:spcPct val="50000"/>
              </a:spcBef>
              <a:buClr>
                <a:schemeClr val="accent6">
                  <a:lumMod val="75000"/>
                </a:schemeClr>
              </a:buClr>
              <a:buFont typeface="Arial" pitchFamily="34" charset="0"/>
              <a:buChar char="•"/>
              <a:defRPr/>
            </a:pPr>
            <a:r>
              <a:rPr lang="en-US" sz="2400" dirty="0">
                <a:latin typeface="Calibri" pitchFamily="34" charset="0"/>
                <a:cs typeface="Calibri" pitchFamily="34" charset="0"/>
              </a:rPr>
              <a:t> Uncontrolled:     &lt; 16</a:t>
            </a:r>
          </a:p>
          <a:p>
            <a:pPr eaLnBrk="1" hangingPunct="1">
              <a:spcBef>
                <a:spcPct val="50000"/>
              </a:spcBef>
              <a:defRPr/>
            </a:pPr>
            <a:endParaRPr lang="en-US" sz="2400" dirty="0">
              <a:latin typeface="Calibri" pitchFamily="34" charset="0"/>
              <a:cs typeface="Calibri" pitchFamily="34" charset="0"/>
            </a:endParaRPr>
          </a:p>
        </p:txBody>
      </p:sp>
      <p:sp>
        <p:nvSpPr>
          <p:cNvPr id="68611" name="Title 1">
            <a:extLst>
              <a:ext uri="{FF2B5EF4-FFF2-40B4-BE49-F238E27FC236}">
                <a16:creationId xmlns:a16="http://schemas.microsoft.com/office/drawing/2014/main" id="{25E8094B-D719-4098-93DE-457E96ACEFEB}"/>
              </a:ext>
            </a:extLst>
          </p:cNvPr>
          <p:cNvSpPr>
            <a:spLocks noGrp="1" noChangeArrowheads="1"/>
          </p:cNvSpPr>
          <p:nvPr>
            <p:ph type="title"/>
          </p:nvPr>
        </p:nvSpPr>
        <p:spPr>
          <a:xfrm>
            <a:off x="1219006" y="152512"/>
            <a:ext cx="8229600" cy="1143000"/>
          </a:xfrm>
        </p:spPr>
        <p:txBody>
          <a:bodyPr vert="horz">
            <a:normAutofit/>
          </a:bodyPr>
          <a:lstStyle/>
          <a:p>
            <a:r>
              <a:rPr lang="en-US" altLang="en-US" dirty="0">
                <a:latin typeface="Calibri" panose="020F0502020204030204" pitchFamily="34" charset="0"/>
                <a:cs typeface="Calibri" panose="020F0502020204030204" pitchFamily="34" charset="0"/>
              </a:rPr>
              <a:t>Assessment of Asthma Control</a:t>
            </a:r>
            <a:endParaRPr lang="ar-SA" altLang="en-US"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AC82DA96-DF0E-4840-93BA-08072D085D63}"/>
              </a:ext>
            </a:extLst>
          </p:cNvPr>
          <p:cNvPicPr>
            <a:picLocks noChangeAspect="1"/>
          </p:cNvPicPr>
          <p:nvPr/>
        </p:nvPicPr>
        <p:blipFill>
          <a:blip r:embed="rId6"/>
          <a:stretch>
            <a:fillRect/>
          </a:stretch>
        </p:blipFill>
        <p:spPr>
          <a:xfrm>
            <a:off x="1007443" y="1206088"/>
            <a:ext cx="7231682" cy="557280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4662B83-1385-408A-86CF-940A3FC52F68}"/>
              </a:ext>
            </a:extLst>
          </p:cNvPr>
          <p:cNvGraphicFramePr>
            <a:graphicFrameLocks noChangeAspect="1"/>
          </p:cNvGraphicFramePr>
          <p:nvPr>
            <p:custDataLst>
              <p:tags r:id="rId1"/>
            </p:custDataLst>
            <p:extLst>
              <p:ext uri="{D42A27DB-BD31-4B8C-83A1-F6EECF244321}">
                <p14:modId xmlns:p14="http://schemas.microsoft.com/office/powerpoint/2010/main" val="3128766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2706" name="Rectangle 2">
            <a:extLst>
              <a:ext uri="{FF2B5EF4-FFF2-40B4-BE49-F238E27FC236}">
                <a16:creationId xmlns:a16="http://schemas.microsoft.com/office/drawing/2014/main" id="{57FBFF72-12D1-4BFB-B975-B69FC434B157}"/>
              </a:ext>
            </a:extLst>
          </p:cNvPr>
          <p:cNvSpPr>
            <a:spLocks noGrp="1" noChangeArrowheads="1"/>
          </p:cNvSpPr>
          <p:nvPr>
            <p:ph type="title"/>
          </p:nvPr>
        </p:nvSpPr>
        <p:spPr>
          <a:xfrm>
            <a:off x="1409700" y="352425"/>
            <a:ext cx="8229600" cy="838200"/>
          </a:xfrm>
        </p:spPr>
        <p:txBody>
          <a:bodyPr vert="horz"/>
          <a:lstStyle/>
          <a:p>
            <a:pPr eaLnBrk="1" hangingPunct="1"/>
            <a:r>
              <a:rPr lang="en-US" altLang="en-US" dirty="0">
                <a:latin typeface="Calibri" panose="020F0502020204030204" pitchFamily="34" charset="0"/>
                <a:cs typeface="Calibri" panose="020F0502020204030204" pitchFamily="34" charset="0"/>
              </a:rPr>
              <a:t>Differential Diagnosis</a:t>
            </a:r>
          </a:p>
        </p:txBody>
      </p:sp>
      <p:sp>
        <p:nvSpPr>
          <p:cNvPr id="44035" name="Rectangle 3">
            <a:extLst>
              <a:ext uri="{FF2B5EF4-FFF2-40B4-BE49-F238E27FC236}">
                <a16:creationId xmlns:a16="http://schemas.microsoft.com/office/drawing/2014/main" id="{A5214249-B3AA-429A-81A3-93F879E66BC9}"/>
              </a:ext>
            </a:extLst>
          </p:cNvPr>
          <p:cNvSpPr>
            <a:spLocks noGrp="1" noChangeArrowheads="1"/>
          </p:cNvSpPr>
          <p:nvPr>
            <p:ph type="body" idx="1"/>
          </p:nvPr>
        </p:nvSpPr>
        <p:spPr>
          <a:xfrm>
            <a:off x="647700" y="1570038"/>
            <a:ext cx="11049000" cy="4935537"/>
          </a:xfrm>
        </p:spPr>
        <p:txBody>
          <a:bodyPr>
            <a:normAutofit/>
          </a:bodyPr>
          <a:lstStyle/>
          <a:p>
            <a:pPr eaLnBrk="1" hangingPunct="1">
              <a:defRPr/>
            </a:pPr>
            <a:r>
              <a:rPr lang="en-US" altLang="en-US" dirty="0">
                <a:latin typeface="Calibri" panose="020F0502020204030204" pitchFamily="34" charset="0"/>
                <a:cs typeface="Calibri" panose="020F0502020204030204" pitchFamily="34" charset="0"/>
              </a:rPr>
              <a:t>COPD (e.g., chronic bronchitis or emphysema)</a:t>
            </a:r>
          </a:p>
          <a:p>
            <a:pPr eaLnBrk="1" hangingPunct="1">
              <a:defRPr/>
            </a:pPr>
            <a:r>
              <a:rPr lang="en-US" altLang="en-US" dirty="0">
                <a:latin typeface="Calibri" panose="020F0502020204030204" pitchFamily="34" charset="0"/>
                <a:cs typeface="Calibri" panose="020F0502020204030204" pitchFamily="34" charset="0"/>
              </a:rPr>
              <a:t>Congestive heart failure</a:t>
            </a:r>
          </a:p>
          <a:p>
            <a:pPr eaLnBrk="1" hangingPunct="1">
              <a:defRPr/>
            </a:pPr>
            <a:r>
              <a:rPr lang="en-US" altLang="en-US" dirty="0">
                <a:latin typeface="Calibri" panose="020F0502020204030204" pitchFamily="34" charset="0"/>
                <a:cs typeface="Calibri" panose="020F0502020204030204" pitchFamily="34" charset="0"/>
              </a:rPr>
              <a:t>Pulmonary embolism</a:t>
            </a:r>
          </a:p>
          <a:p>
            <a:pPr eaLnBrk="1" hangingPunct="1">
              <a:defRPr/>
            </a:pPr>
            <a:r>
              <a:rPr lang="en-US" altLang="en-US" dirty="0">
                <a:latin typeface="Calibri" panose="020F0502020204030204" pitchFamily="34" charset="0"/>
                <a:cs typeface="Calibri" panose="020F0502020204030204" pitchFamily="34" charset="0"/>
              </a:rPr>
              <a:t>Mechanical obstruction of the airways </a:t>
            </a:r>
          </a:p>
          <a:p>
            <a:pPr eaLnBrk="1" hangingPunct="1">
              <a:defRPr/>
            </a:pPr>
            <a:r>
              <a:rPr lang="en-US" altLang="en-US" dirty="0">
                <a:latin typeface="Calibri" panose="020F0502020204030204" pitchFamily="34" charset="0"/>
                <a:cs typeface="Calibri" panose="020F0502020204030204" pitchFamily="34" charset="0"/>
              </a:rPr>
              <a:t>Pulmonary infiltration with eosinophilia</a:t>
            </a:r>
          </a:p>
          <a:p>
            <a:pPr eaLnBrk="1" hangingPunct="1">
              <a:defRPr/>
            </a:pPr>
            <a:r>
              <a:rPr lang="en-US" altLang="en-US" dirty="0">
                <a:latin typeface="Calibri" panose="020F0502020204030204" pitchFamily="34" charset="0"/>
                <a:cs typeface="Calibri" panose="020F0502020204030204" pitchFamily="34" charset="0"/>
              </a:rPr>
              <a:t>Cough secondary to drugs ACE inhibitors</a:t>
            </a:r>
          </a:p>
          <a:p>
            <a:pPr eaLnBrk="1" hangingPunct="1">
              <a:defRPr/>
            </a:pPr>
            <a:r>
              <a:rPr lang="en-US" altLang="en-US" dirty="0">
                <a:latin typeface="Calibri" panose="020F0502020204030204" pitchFamily="34" charset="0"/>
                <a:cs typeface="Calibri" panose="020F0502020204030204" pitchFamily="34" charset="0"/>
              </a:rPr>
              <a:t>Vocal cord dysfunction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6BCB22B-67D8-4788-A004-1ACF69BB0630}"/>
              </a:ext>
            </a:extLst>
          </p:cNvPr>
          <p:cNvGraphicFramePr>
            <a:graphicFrameLocks noChangeAspect="1"/>
          </p:cNvGraphicFramePr>
          <p:nvPr>
            <p:custDataLst>
              <p:tags r:id="rId1"/>
            </p:custDataLst>
            <p:extLst>
              <p:ext uri="{D42A27DB-BD31-4B8C-83A1-F6EECF244321}">
                <p14:modId xmlns:p14="http://schemas.microsoft.com/office/powerpoint/2010/main" val="35603164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548E054C-285B-40D8-A1AD-E4B7E0EEE546}"/>
              </a:ext>
            </a:extLst>
          </p:cNvPr>
          <p:cNvSpPr>
            <a:spLocks noGrp="1"/>
          </p:cNvSpPr>
          <p:nvPr>
            <p:ph idx="1"/>
          </p:nvPr>
        </p:nvSpPr>
        <p:spPr>
          <a:xfrm>
            <a:off x="838200" y="1543050"/>
            <a:ext cx="10515600" cy="4914900"/>
          </a:xfrm>
        </p:spPr>
        <p:txBody>
          <a:bodyPr>
            <a:normAutofit fontScale="92500" lnSpcReduction="10000"/>
          </a:bodyPr>
          <a:lstStyle/>
          <a:p>
            <a:pPr>
              <a:lnSpc>
                <a:spcPct val="100000"/>
              </a:lnSpc>
            </a:pPr>
            <a:r>
              <a:rPr lang="en-GB" dirty="0"/>
              <a:t>Medications and doses currently used</a:t>
            </a:r>
          </a:p>
          <a:p>
            <a:pPr>
              <a:lnSpc>
                <a:spcPct val="100000"/>
              </a:lnSpc>
            </a:pPr>
            <a:r>
              <a:rPr lang="en-GB" dirty="0"/>
              <a:t>Patient’s adherence and correct technique in using devices</a:t>
            </a:r>
          </a:p>
          <a:p>
            <a:pPr>
              <a:lnSpc>
                <a:spcPct val="100000"/>
              </a:lnSpc>
            </a:pPr>
            <a:r>
              <a:rPr lang="en-GB" dirty="0"/>
              <a:t>Selection of the appropriate device and appropriate prescription of spacer with MDI device</a:t>
            </a:r>
          </a:p>
          <a:p>
            <a:pPr>
              <a:lnSpc>
                <a:spcPct val="100000"/>
              </a:lnSpc>
            </a:pPr>
            <a:r>
              <a:rPr lang="en-GB" dirty="0"/>
              <a:t>Obstacles taking prescribed the medications </a:t>
            </a:r>
          </a:p>
          <a:p>
            <a:pPr>
              <a:lnSpc>
                <a:spcPct val="100000"/>
              </a:lnSpc>
            </a:pPr>
            <a:r>
              <a:rPr lang="en-GB" dirty="0"/>
              <a:t>Environmental exposure to allergens</a:t>
            </a:r>
          </a:p>
          <a:p>
            <a:pPr>
              <a:lnSpc>
                <a:spcPct val="100000"/>
              </a:lnSpc>
            </a:pPr>
            <a:r>
              <a:rPr lang="en-GB" dirty="0"/>
              <a:t>Assessment of comorbidities such as rhinosinusitis, GERD, obesity, obstructive sleep </a:t>
            </a:r>
            <a:r>
              <a:rPr lang="en-GB" dirty="0" err="1"/>
              <a:t>apnea</a:t>
            </a:r>
            <a:r>
              <a:rPr lang="en-GB" dirty="0"/>
              <a:t>, and anxiety</a:t>
            </a:r>
          </a:p>
          <a:p>
            <a:pPr>
              <a:lnSpc>
                <a:spcPct val="100000"/>
              </a:lnSpc>
            </a:pPr>
            <a:r>
              <a:rPr lang="en-GB" dirty="0"/>
              <a:t>Future risk of attacks and fixed airflow obstruction</a:t>
            </a:r>
          </a:p>
        </p:txBody>
      </p:sp>
      <p:sp>
        <p:nvSpPr>
          <p:cNvPr id="3" name="Title 2">
            <a:extLst>
              <a:ext uri="{FF2B5EF4-FFF2-40B4-BE49-F238E27FC236}">
                <a16:creationId xmlns:a16="http://schemas.microsoft.com/office/drawing/2014/main" id="{FFD02D0B-3F43-468E-BD2A-9C98F888D275}"/>
              </a:ext>
            </a:extLst>
          </p:cNvPr>
          <p:cNvSpPr>
            <a:spLocks noGrp="1"/>
          </p:cNvSpPr>
          <p:nvPr>
            <p:ph type="title"/>
          </p:nvPr>
        </p:nvSpPr>
        <p:spPr/>
        <p:txBody>
          <a:bodyPr vert="horz">
            <a:normAutofit fontScale="90000"/>
          </a:bodyPr>
          <a:lstStyle/>
          <a:p>
            <a:r>
              <a:rPr lang="en-GB" dirty="0"/>
              <a:t>Assessment When Control is not Achieved </a:t>
            </a:r>
          </a:p>
        </p:txBody>
      </p:sp>
    </p:spTree>
    <p:extLst>
      <p:ext uri="{BB962C8B-B14F-4D97-AF65-F5344CB8AC3E}">
        <p14:creationId xmlns:p14="http://schemas.microsoft.com/office/powerpoint/2010/main" val="4127644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48B476-D62F-4B36-AFE1-3F2D25765AF3}"/>
              </a:ext>
            </a:extLst>
          </p:cNvPr>
          <p:cNvSpPr>
            <a:spLocks noGrp="1"/>
          </p:cNvSpPr>
          <p:nvPr>
            <p:ph idx="1"/>
          </p:nvPr>
        </p:nvSpPr>
        <p:spPr>
          <a:xfrm>
            <a:off x="523875" y="1676400"/>
            <a:ext cx="5381625" cy="4681538"/>
          </a:xfrm>
        </p:spPr>
        <p:txBody>
          <a:bodyPr>
            <a:normAutofit lnSpcReduction="10000"/>
          </a:bodyPr>
          <a:lstStyle/>
          <a:p>
            <a:pPr algn="l"/>
            <a:r>
              <a:rPr lang="en-GB" sz="2400" dirty="0"/>
              <a:t>High usage of relievers medication</a:t>
            </a:r>
          </a:p>
          <a:p>
            <a:pPr algn="l"/>
            <a:r>
              <a:rPr lang="en-GB" sz="2400" dirty="0"/>
              <a:t>ICS use</a:t>
            </a:r>
          </a:p>
          <a:p>
            <a:pPr algn="l"/>
            <a:r>
              <a:rPr lang="en-GB" sz="2400" dirty="0"/>
              <a:t>Low FEV</a:t>
            </a:r>
            <a:r>
              <a:rPr lang="en-GB" sz="2400" baseline="-25000" dirty="0"/>
              <a:t>1</a:t>
            </a:r>
          </a:p>
          <a:p>
            <a:pPr algn="l"/>
            <a:r>
              <a:rPr lang="en-GB" sz="2400" dirty="0"/>
              <a:t>Previous ICU admission</a:t>
            </a:r>
          </a:p>
          <a:p>
            <a:pPr algn="l"/>
            <a:r>
              <a:rPr lang="en-GB" sz="2400" dirty="0"/>
              <a:t>Severe asthma attack in the previous 12 months</a:t>
            </a:r>
          </a:p>
          <a:p>
            <a:pPr algn="l"/>
            <a:r>
              <a:rPr lang="en-GB" sz="2400" dirty="0"/>
              <a:t>Major psychological disorders or reduced socioeconomic status</a:t>
            </a:r>
            <a:endParaRPr lang="ar-SA" sz="2400" dirty="0"/>
          </a:p>
          <a:p>
            <a:pPr algn="l"/>
            <a:r>
              <a:rPr lang="en-GB" sz="2400" dirty="0">
                <a:cs typeface="Arial" charset="0"/>
              </a:rPr>
              <a:t>Presence of comorbidities</a:t>
            </a:r>
          </a:p>
        </p:txBody>
      </p:sp>
      <p:sp>
        <p:nvSpPr>
          <p:cNvPr id="3" name="Title 2">
            <a:extLst>
              <a:ext uri="{FF2B5EF4-FFF2-40B4-BE49-F238E27FC236}">
                <a16:creationId xmlns:a16="http://schemas.microsoft.com/office/drawing/2014/main" id="{CAD9D431-28D9-426B-9E8C-130A2EBF14AC}"/>
              </a:ext>
            </a:extLst>
          </p:cNvPr>
          <p:cNvSpPr>
            <a:spLocks noGrp="1"/>
          </p:cNvSpPr>
          <p:nvPr>
            <p:ph type="title"/>
          </p:nvPr>
        </p:nvSpPr>
        <p:spPr/>
        <p:txBody>
          <a:bodyPr>
            <a:normAutofit/>
          </a:bodyPr>
          <a:lstStyle/>
          <a:p>
            <a:r>
              <a:rPr lang="en-GB" dirty="0"/>
              <a:t>Risk Factors for Future Asthma Attacks</a:t>
            </a:r>
          </a:p>
        </p:txBody>
      </p:sp>
      <p:sp>
        <p:nvSpPr>
          <p:cNvPr id="4" name="Content Placeholder 1">
            <a:extLst>
              <a:ext uri="{FF2B5EF4-FFF2-40B4-BE49-F238E27FC236}">
                <a16:creationId xmlns:a16="http://schemas.microsoft.com/office/drawing/2014/main" id="{C538A49D-BCA8-4BFB-9E21-5CAC85A3A331}"/>
              </a:ext>
            </a:extLst>
          </p:cNvPr>
          <p:cNvSpPr txBox="1">
            <a:spLocks/>
          </p:cNvSpPr>
          <p:nvPr/>
        </p:nvSpPr>
        <p:spPr>
          <a:xfrm>
            <a:off x="6096000" y="1676400"/>
            <a:ext cx="5838825" cy="46815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Blip>
                <a:blip r:embed="rId2"/>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spcBef>
                <a:spcPts val="600"/>
              </a:spcBef>
              <a:spcAft>
                <a:spcPct val="40000"/>
              </a:spcAft>
              <a:buClr>
                <a:schemeClr val="accent6">
                  <a:lumMod val="75000"/>
                </a:schemeClr>
              </a:buClr>
              <a:buSzPct val="100000"/>
              <a:buFont typeface="Arial" panose="020B0604020202020204" pitchFamily="34" charset="0"/>
              <a:buChar char="•"/>
            </a:pPr>
            <a:r>
              <a:rPr lang="en-GB" sz="2400" dirty="0">
                <a:cs typeface="Arial" charset="0"/>
              </a:rPr>
              <a:t>Major psychological disorders or reduced socioeconomic status</a:t>
            </a:r>
          </a:p>
          <a:p>
            <a:pPr marL="457200" indent="-457200">
              <a:lnSpc>
                <a:spcPct val="120000"/>
              </a:lnSpc>
              <a:spcBef>
                <a:spcPts val="600"/>
              </a:spcBef>
              <a:spcAft>
                <a:spcPct val="40000"/>
              </a:spcAft>
              <a:buClr>
                <a:schemeClr val="accent6">
                  <a:lumMod val="75000"/>
                </a:schemeClr>
              </a:buClr>
              <a:buSzPct val="100000"/>
              <a:buFont typeface="Arial" panose="020B0604020202020204" pitchFamily="34" charset="0"/>
              <a:buChar char="•"/>
            </a:pPr>
            <a:r>
              <a:rPr lang="en-GB" sz="2400" dirty="0">
                <a:cs typeface="Arial" charset="0"/>
              </a:rPr>
              <a:t>Continuous exposure to allergens</a:t>
            </a:r>
          </a:p>
          <a:p>
            <a:pPr marL="457200" indent="-457200">
              <a:lnSpc>
                <a:spcPct val="120000"/>
              </a:lnSpc>
              <a:spcBef>
                <a:spcPts val="600"/>
              </a:spcBef>
              <a:spcAft>
                <a:spcPct val="40000"/>
              </a:spcAft>
              <a:buClr>
                <a:schemeClr val="accent6">
                  <a:lumMod val="75000"/>
                </a:schemeClr>
              </a:buClr>
              <a:buSzPct val="100000"/>
              <a:buFont typeface="Arial" panose="020B0604020202020204" pitchFamily="34" charset="0"/>
              <a:buChar char="•"/>
            </a:pPr>
            <a:r>
              <a:rPr lang="en-GB" sz="2400" dirty="0">
                <a:cs typeface="Arial" charset="0"/>
              </a:rPr>
              <a:t>Active smoking and vaping</a:t>
            </a:r>
          </a:p>
          <a:p>
            <a:pPr marL="457200" indent="-457200">
              <a:lnSpc>
                <a:spcPct val="120000"/>
              </a:lnSpc>
              <a:spcBef>
                <a:spcPts val="600"/>
              </a:spcBef>
              <a:spcAft>
                <a:spcPct val="40000"/>
              </a:spcAft>
              <a:buClr>
                <a:schemeClr val="accent6">
                  <a:lumMod val="75000"/>
                </a:schemeClr>
              </a:buClr>
              <a:buSzPct val="100000"/>
              <a:buFont typeface="Arial" panose="020B0604020202020204" pitchFamily="34" charset="0"/>
              <a:buChar char="•"/>
            </a:pPr>
            <a:r>
              <a:rPr lang="en-GB" sz="2400" dirty="0">
                <a:cs typeface="Arial" charset="0"/>
              </a:rPr>
              <a:t>Frequent use of oral steroids</a:t>
            </a:r>
          </a:p>
          <a:p>
            <a:pPr marL="457200" indent="-457200">
              <a:lnSpc>
                <a:spcPct val="120000"/>
              </a:lnSpc>
              <a:spcBef>
                <a:spcPts val="600"/>
              </a:spcBef>
              <a:spcAft>
                <a:spcPct val="40000"/>
              </a:spcAft>
              <a:buClr>
                <a:schemeClr val="accent6">
                  <a:lumMod val="75000"/>
                </a:schemeClr>
              </a:buClr>
              <a:buSzPct val="100000"/>
              <a:buFont typeface="Arial" panose="020B0604020202020204" pitchFamily="34" charset="0"/>
              <a:buChar char="•"/>
            </a:pPr>
            <a:r>
              <a:rPr lang="en-GB" sz="2400" dirty="0">
                <a:cs typeface="Arial" charset="0"/>
              </a:rPr>
              <a:t>Persistently elevated sputum or blood eosinophilia</a:t>
            </a:r>
          </a:p>
          <a:p>
            <a:pPr marL="457200" indent="-457200">
              <a:lnSpc>
                <a:spcPct val="120000"/>
              </a:lnSpc>
              <a:spcBef>
                <a:spcPts val="600"/>
              </a:spcBef>
              <a:spcAft>
                <a:spcPct val="40000"/>
              </a:spcAft>
              <a:buClr>
                <a:schemeClr val="accent6">
                  <a:lumMod val="75000"/>
                </a:schemeClr>
              </a:buClr>
              <a:buSzPct val="100000"/>
              <a:buFont typeface="Arial" panose="020B0604020202020204" pitchFamily="34" charset="0"/>
              <a:buChar char="•"/>
            </a:pPr>
            <a:r>
              <a:rPr lang="en-GB" sz="2400" dirty="0">
                <a:cs typeface="Arial" charset="0"/>
              </a:rPr>
              <a:t>Pregnancy</a:t>
            </a:r>
          </a:p>
          <a:p>
            <a:endParaRPr lang="en-GB" sz="2400" dirty="0"/>
          </a:p>
        </p:txBody>
      </p:sp>
    </p:spTree>
    <p:extLst>
      <p:ext uri="{BB962C8B-B14F-4D97-AF65-F5344CB8AC3E}">
        <p14:creationId xmlns:p14="http://schemas.microsoft.com/office/powerpoint/2010/main" val="3644179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7D591E3-2BA4-409F-9D16-35D747DC210A}"/>
              </a:ext>
            </a:extLst>
          </p:cNvPr>
          <p:cNvGraphicFramePr>
            <a:graphicFrameLocks noChangeAspect="1"/>
          </p:cNvGraphicFramePr>
          <p:nvPr>
            <p:custDataLst>
              <p:tags r:id="rId1"/>
            </p:custDataLst>
            <p:extLst>
              <p:ext uri="{D42A27DB-BD31-4B8C-83A1-F6EECF244321}">
                <p14:modId xmlns:p14="http://schemas.microsoft.com/office/powerpoint/2010/main" val="15731167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193613C-6D16-4AF3-B1FD-5A03CBCB59EF}"/>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Long Term Goals of Management</a:t>
            </a:r>
            <a:endParaRPr lang="en-GB" dirty="0"/>
          </a:p>
        </p:txBody>
      </p:sp>
      <p:pic>
        <p:nvPicPr>
          <p:cNvPr id="7" name="Picture 6">
            <a:extLst>
              <a:ext uri="{FF2B5EF4-FFF2-40B4-BE49-F238E27FC236}">
                <a16:creationId xmlns:a16="http://schemas.microsoft.com/office/drawing/2014/main" id="{83E3D96D-8198-CE41-B857-975BD2B45148}"/>
              </a:ext>
            </a:extLst>
          </p:cNvPr>
          <p:cNvPicPr>
            <a:picLocks noChangeAspect="1"/>
          </p:cNvPicPr>
          <p:nvPr/>
        </p:nvPicPr>
        <p:blipFill rotWithShape="1">
          <a:blip r:embed="rId5"/>
          <a:srcRect l="2208" t="2134" r="1122" b="4002"/>
          <a:stretch/>
        </p:blipFill>
        <p:spPr>
          <a:xfrm>
            <a:off x="511060" y="1740332"/>
            <a:ext cx="11490233" cy="3795749"/>
          </a:xfrm>
          <a:prstGeom prst="rect">
            <a:avLst/>
          </a:prstGeom>
        </p:spPr>
      </p:pic>
    </p:spTree>
    <p:extLst>
      <p:ext uri="{BB962C8B-B14F-4D97-AF65-F5344CB8AC3E}">
        <p14:creationId xmlns:p14="http://schemas.microsoft.com/office/powerpoint/2010/main" val="239813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8C55523-9EAE-4AA1-8486-E6FAD23BAFAD}"/>
              </a:ext>
            </a:extLst>
          </p:cNvPr>
          <p:cNvGraphicFramePr>
            <a:graphicFrameLocks noChangeAspect="1"/>
          </p:cNvGraphicFramePr>
          <p:nvPr>
            <p:custDataLst>
              <p:tags r:id="rId1"/>
            </p:custDataLst>
            <p:extLst>
              <p:ext uri="{D42A27DB-BD31-4B8C-83A1-F6EECF244321}">
                <p14:modId xmlns:p14="http://schemas.microsoft.com/office/powerpoint/2010/main" val="2586516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F38CA9A5-9AB6-49D0-961D-DB1F91F23A43}"/>
              </a:ext>
            </a:extLst>
          </p:cNvPr>
          <p:cNvSpPr>
            <a:spLocks noGrp="1"/>
          </p:cNvSpPr>
          <p:nvPr>
            <p:ph idx="1"/>
          </p:nvPr>
        </p:nvSpPr>
        <p:spPr>
          <a:xfrm>
            <a:off x="908506" y="1257631"/>
            <a:ext cx="11096625" cy="5165726"/>
          </a:xfrm>
        </p:spPr>
        <p:txBody>
          <a:bodyPr>
            <a:normAutofit fontScale="85000" lnSpcReduction="20000"/>
          </a:bodyPr>
          <a:lstStyle/>
          <a:p>
            <a:r>
              <a:rPr lang="en-GB" dirty="0"/>
              <a:t>Poor inhaler technique</a:t>
            </a:r>
          </a:p>
          <a:p>
            <a:r>
              <a:rPr lang="en-GB" dirty="0"/>
              <a:t>A regimen with multiple drugs or devices</a:t>
            </a:r>
          </a:p>
          <a:p>
            <a:r>
              <a:rPr lang="en-GB" dirty="0"/>
              <a:t>Medications side effects from the drugs</a:t>
            </a:r>
          </a:p>
          <a:p>
            <a:r>
              <a:rPr lang="en-GB" dirty="0"/>
              <a:t>Medications’ cost</a:t>
            </a:r>
          </a:p>
          <a:p>
            <a:r>
              <a:rPr lang="en-GB" dirty="0"/>
              <a:t>Lack of knowledge about asthma</a:t>
            </a:r>
          </a:p>
          <a:p>
            <a:r>
              <a:rPr lang="en-GB" dirty="0"/>
              <a:t>Lack of partnership in asthma management</a:t>
            </a:r>
          </a:p>
          <a:p>
            <a:r>
              <a:rPr lang="en-GB" dirty="0"/>
              <a:t>Inappropriate expectations</a:t>
            </a:r>
          </a:p>
          <a:p>
            <a:r>
              <a:rPr lang="en-GB" dirty="0"/>
              <a:t>Underestimation of asthma symptoms</a:t>
            </a:r>
          </a:p>
          <a:p>
            <a:r>
              <a:rPr lang="en-GB" dirty="0"/>
              <a:t>Use of unconventional therapy</a:t>
            </a:r>
          </a:p>
          <a:p>
            <a:r>
              <a:rPr lang="en-GB" dirty="0"/>
              <a:t>Cultural issues</a:t>
            </a:r>
          </a:p>
        </p:txBody>
      </p:sp>
      <p:sp>
        <p:nvSpPr>
          <p:cNvPr id="3" name="Title 2">
            <a:extLst>
              <a:ext uri="{FF2B5EF4-FFF2-40B4-BE49-F238E27FC236}">
                <a16:creationId xmlns:a16="http://schemas.microsoft.com/office/drawing/2014/main" id="{6F610367-F705-40BA-9264-E4E2003C314F}"/>
              </a:ext>
            </a:extLst>
          </p:cNvPr>
          <p:cNvSpPr>
            <a:spLocks noGrp="1"/>
          </p:cNvSpPr>
          <p:nvPr>
            <p:ph type="title"/>
          </p:nvPr>
        </p:nvSpPr>
        <p:spPr>
          <a:xfrm>
            <a:off x="1200150" y="180736"/>
            <a:ext cx="9791700" cy="1076895"/>
          </a:xfrm>
        </p:spPr>
        <p:txBody>
          <a:bodyPr vert="horz">
            <a:normAutofit/>
          </a:bodyPr>
          <a:lstStyle/>
          <a:p>
            <a:r>
              <a:rPr lang="en-US" dirty="0">
                <a:latin typeface="Calibri" panose="020F0502020204030204" pitchFamily="34" charset="0"/>
                <a:cs typeface="Calibri" panose="020F0502020204030204" pitchFamily="34" charset="0"/>
              </a:rPr>
              <a:t>Reasons for Non-Adherence </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4710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3F48EA6-7589-4179-8797-5813C32BF25E}"/>
              </a:ext>
            </a:extLst>
          </p:cNvPr>
          <p:cNvGraphicFramePr>
            <a:graphicFrameLocks noChangeAspect="1"/>
          </p:cNvGraphicFramePr>
          <p:nvPr>
            <p:custDataLst>
              <p:tags r:id="rId1"/>
            </p:custDataLst>
            <p:extLst>
              <p:ext uri="{D42A27DB-BD31-4B8C-83A1-F6EECF244321}">
                <p14:modId xmlns:p14="http://schemas.microsoft.com/office/powerpoint/2010/main" val="3337624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6802" name="Rectangle 2">
            <a:extLst>
              <a:ext uri="{FF2B5EF4-FFF2-40B4-BE49-F238E27FC236}">
                <a16:creationId xmlns:a16="http://schemas.microsoft.com/office/drawing/2014/main" id="{D049B0CF-C0E8-4A90-94B6-1AF17B789716}"/>
              </a:ext>
            </a:extLst>
          </p:cNvPr>
          <p:cNvSpPr>
            <a:spLocks noGrp="1" noChangeArrowheads="1"/>
          </p:cNvSpPr>
          <p:nvPr>
            <p:ph type="title"/>
          </p:nvPr>
        </p:nvSpPr>
        <p:spPr>
          <a:xfrm>
            <a:off x="1352550" y="427038"/>
            <a:ext cx="8229600" cy="762000"/>
          </a:xfrm>
        </p:spPr>
        <p:txBody>
          <a:bodyPr vert="horz"/>
          <a:lstStyle/>
          <a:p>
            <a:pPr eaLnBrk="1" hangingPunct="1"/>
            <a:r>
              <a:rPr lang="en-US" altLang="en-US" dirty="0">
                <a:latin typeface="Calibri" panose="020F0502020204030204" pitchFamily="34" charset="0"/>
                <a:cs typeface="Calibri" panose="020F0502020204030204" pitchFamily="34" charset="0"/>
              </a:rPr>
              <a:t>Patient-Doctor Partnership </a:t>
            </a:r>
          </a:p>
        </p:txBody>
      </p:sp>
      <p:sp>
        <p:nvSpPr>
          <p:cNvPr id="46083" name="Rectangle 3">
            <a:extLst>
              <a:ext uri="{FF2B5EF4-FFF2-40B4-BE49-F238E27FC236}">
                <a16:creationId xmlns:a16="http://schemas.microsoft.com/office/drawing/2014/main" id="{1463C40B-F442-492C-9796-414DF6B4F4A8}"/>
              </a:ext>
            </a:extLst>
          </p:cNvPr>
          <p:cNvSpPr>
            <a:spLocks noGrp="1" noChangeArrowheads="1"/>
          </p:cNvSpPr>
          <p:nvPr>
            <p:ph type="body" idx="1"/>
          </p:nvPr>
        </p:nvSpPr>
        <p:spPr>
          <a:xfrm>
            <a:off x="847725" y="1531938"/>
            <a:ext cx="9601200" cy="4545012"/>
          </a:xfrm>
        </p:spPr>
        <p:txBody>
          <a:bodyPr>
            <a:normAutofit/>
          </a:bodyPr>
          <a:lstStyle/>
          <a:p>
            <a:pPr eaLnBrk="1" hangingPunct="1">
              <a:lnSpc>
                <a:spcPct val="150000"/>
              </a:lnSpc>
              <a:defRPr/>
            </a:pPr>
            <a:r>
              <a:rPr lang="en-US" altLang="en-US" dirty="0">
                <a:latin typeface="Calibri" panose="020F0502020204030204" pitchFamily="34" charset="0"/>
                <a:cs typeface="Calibri" panose="020F0502020204030204" pitchFamily="34" charset="0"/>
              </a:rPr>
              <a:t>Enhance the chance of disease control</a:t>
            </a:r>
          </a:p>
          <a:p>
            <a:pPr eaLnBrk="1" hangingPunct="1">
              <a:lnSpc>
                <a:spcPct val="150000"/>
              </a:lnSpc>
              <a:defRPr/>
            </a:pPr>
            <a:r>
              <a:rPr lang="en-US" altLang="en-US" dirty="0">
                <a:latin typeface="Calibri" panose="020F0502020204030204" pitchFamily="34" charset="0"/>
                <a:cs typeface="Calibri" panose="020F0502020204030204" pitchFamily="34" charset="0"/>
              </a:rPr>
              <a:t>Agreed goals of management</a:t>
            </a:r>
          </a:p>
          <a:p>
            <a:pPr eaLnBrk="1" hangingPunct="1">
              <a:lnSpc>
                <a:spcPct val="150000"/>
              </a:lnSpc>
              <a:defRPr/>
            </a:pPr>
            <a:r>
              <a:rPr lang="en-US" altLang="en-US" dirty="0">
                <a:latin typeface="Calibri" panose="020F0502020204030204" pitchFamily="34" charset="0"/>
                <a:cs typeface="Calibri" panose="020F0502020204030204" pitchFamily="34" charset="0"/>
              </a:rPr>
              <a:t>Guided self-management plan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AA862E4-F14A-4F5E-85F2-AB049E6F9751}"/>
              </a:ext>
            </a:extLst>
          </p:cNvPr>
          <p:cNvGraphicFramePr>
            <a:graphicFrameLocks noChangeAspect="1"/>
          </p:cNvGraphicFramePr>
          <p:nvPr>
            <p:custDataLst>
              <p:tags r:id="rId1"/>
            </p:custDataLst>
            <p:extLst>
              <p:ext uri="{D42A27DB-BD31-4B8C-83A1-F6EECF244321}">
                <p14:modId xmlns:p14="http://schemas.microsoft.com/office/powerpoint/2010/main" val="8554040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2947" name="Rectangle 2">
            <a:extLst>
              <a:ext uri="{FF2B5EF4-FFF2-40B4-BE49-F238E27FC236}">
                <a16:creationId xmlns:a16="http://schemas.microsoft.com/office/drawing/2014/main" id="{C24E6E39-53A0-4B52-BF9E-047FD09CE90E}"/>
              </a:ext>
            </a:extLst>
          </p:cNvPr>
          <p:cNvSpPr>
            <a:spLocks noGrp="1" noChangeArrowheads="1"/>
          </p:cNvSpPr>
          <p:nvPr>
            <p:ph type="title"/>
          </p:nvPr>
        </p:nvSpPr>
        <p:spPr>
          <a:xfrm>
            <a:off x="1314450" y="409575"/>
            <a:ext cx="8420100" cy="762000"/>
          </a:xfrm>
        </p:spPr>
        <p:txBody>
          <a:bodyPr vert="horz"/>
          <a:lstStyle/>
          <a:p>
            <a:pPr eaLnBrk="1" hangingPunct="1"/>
            <a:r>
              <a:rPr lang="en-US" altLang="en-US" dirty="0">
                <a:latin typeface="Calibri" panose="020F0502020204030204" pitchFamily="34" charset="0"/>
                <a:cs typeface="Calibri" panose="020F0502020204030204" pitchFamily="34" charset="0"/>
              </a:rPr>
              <a:t>Precipitating  Factors</a:t>
            </a:r>
          </a:p>
        </p:txBody>
      </p:sp>
      <p:sp>
        <p:nvSpPr>
          <p:cNvPr id="49156" name="Rectangle 3">
            <a:extLst>
              <a:ext uri="{FF2B5EF4-FFF2-40B4-BE49-F238E27FC236}">
                <a16:creationId xmlns:a16="http://schemas.microsoft.com/office/drawing/2014/main" id="{03669944-034D-4AF6-937A-9B9B696AFA93}"/>
              </a:ext>
            </a:extLst>
          </p:cNvPr>
          <p:cNvSpPr>
            <a:spLocks noGrp="1" noChangeArrowheads="1"/>
          </p:cNvSpPr>
          <p:nvPr>
            <p:ph type="body" idx="1"/>
          </p:nvPr>
        </p:nvSpPr>
        <p:spPr>
          <a:xfrm>
            <a:off x="889130" y="1727994"/>
            <a:ext cx="10625137" cy="3992562"/>
          </a:xfrm>
        </p:spPr>
        <p:txBody>
          <a:bodyPr/>
          <a:lstStyle/>
          <a:p>
            <a:pPr>
              <a:defRPr/>
            </a:pPr>
            <a:r>
              <a:rPr lang="en-US" altLang="en-US" sz="3200" dirty="0">
                <a:solidFill>
                  <a:schemeClr val="tx1">
                    <a:lumMod val="85000"/>
                    <a:lumOff val="15000"/>
                  </a:schemeClr>
                </a:solidFill>
                <a:latin typeface="Calibri" panose="020F0502020204030204" pitchFamily="34" charset="0"/>
                <a:cs typeface="Calibri" panose="020F0502020204030204" pitchFamily="34" charset="0"/>
              </a:rPr>
              <a:t>Indoor Allergens and Air Pollutants</a:t>
            </a:r>
          </a:p>
          <a:p>
            <a:pPr>
              <a:defRPr/>
            </a:pPr>
            <a:r>
              <a:rPr lang="en-US" altLang="en-US" sz="3200" dirty="0">
                <a:solidFill>
                  <a:schemeClr val="tx1">
                    <a:lumMod val="85000"/>
                    <a:lumOff val="15000"/>
                  </a:schemeClr>
                </a:solidFill>
                <a:latin typeface="Calibri" panose="020F0502020204030204" pitchFamily="34" charset="0"/>
                <a:cs typeface="Calibri" panose="020F0502020204030204" pitchFamily="34" charset="0"/>
              </a:rPr>
              <a:t>Outdoor Allergens </a:t>
            </a:r>
          </a:p>
          <a:p>
            <a:pPr>
              <a:defRPr/>
            </a:pPr>
            <a:r>
              <a:rPr lang="en-US" altLang="en-US" sz="3200" dirty="0">
                <a:solidFill>
                  <a:schemeClr val="tx1">
                    <a:lumMod val="85000"/>
                    <a:lumOff val="15000"/>
                  </a:schemeClr>
                </a:solidFill>
                <a:latin typeface="Calibri" panose="020F0502020204030204" pitchFamily="34" charset="0"/>
                <a:cs typeface="Calibri" panose="020F0502020204030204" pitchFamily="34" charset="0"/>
              </a:rPr>
              <a:t>Occupational Exposure</a:t>
            </a:r>
          </a:p>
          <a:p>
            <a:pPr>
              <a:defRPr/>
            </a:pPr>
            <a:r>
              <a:rPr lang="en-US" altLang="en-US" sz="3200" dirty="0">
                <a:solidFill>
                  <a:schemeClr val="tx1">
                    <a:lumMod val="85000"/>
                    <a:lumOff val="15000"/>
                  </a:schemeClr>
                </a:solidFill>
                <a:latin typeface="Calibri" panose="020F0502020204030204" pitchFamily="34" charset="0"/>
                <a:cs typeface="Calibri" panose="020F0502020204030204" pitchFamily="34" charset="0"/>
              </a:rPr>
              <a:t>Food and Drugs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4F15B329-AAE8-438F-96BE-C4DC9497DEDA}"/>
              </a:ext>
            </a:extLst>
          </p:cNvPr>
          <p:cNvGraphicFramePr>
            <a:graphicFrameLocks noChangeAspect="1"/>
          </p:cNvGraphicFramePr>
          <p:nvPr>
            <p:custDataLst>
              <p:tags r:id="rId1"/>
            </p:custDataLst>
            <p:extLst>
              <p:ext uri="{D42A27DB-BD31-4B8C-83A1-F6EECF244321}">
                <p14:modId xmlns:p14="http://schemas.microsoft.com/office/powerpoint/2010/main" val="12510907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E818DD85-572E-BC30-522B-990038C3B093}"/>
              </a:ext>
            </a:extLst>
          </p:cNvPr>
          <p:cNvPicPr>
            <a:picLocks noChangeAspect="1"/>
          </p:cNvPicPr>
          <p:nvPr/>
        </p:nvPicPr>
        <p:blipFill rotWithShape="1">
          <a:blip r:embed="rId6"/>
          <a:srcRect l="3239" t="1070" r="2400" b="2774"/>
          <a:stretch/>
        </p:blipFill>
        <p:spPr>
          <a:xfrm>
            <a:off x="1092018" y="1294303"/>
            <a:ext cx="9556518" cy="4738106"/>
          </a:xfrm>
          <a:prstGeom prst="rect">
            <a:avLst/>
          </a:prstGeom>
        </p:spPr>
      </p:pic>
      <p:sp>
        <p:nvSpPr>
          <p:cNvPr id="8" name="Rectangle 2">
            <a:extLst>
              <a:ext uri="{FF2B5EF4-FFF2-40B4-BE49-F238E27FC236}">
                <a16:creationId xmlns:a16="http://schemas.microsoft.com/office/drawing/2014/main" id="{853ED9A9-4283-B835-C40C-509D3C40E773}"/>
              </a:ext>
            </a:extLst>
          </p:cNvPr>
          <p:cNvSpPr>
            <a:spLocks noGrp="1" noChangeArrowheads="1"/>
          </p:cNvSpPr>
          <p:nvPr>
            <p:ph type="title"/>
          </p:nvPr>
        </p:nvSpPr>
        <p:spPr>
          <a:xfrm>
            <a:off x="1314449" y="409575"/>
            <a:ext cx="9454419" cy="762000"/>
          </a:xfrm>
        </p:spPr>
        <p:txBody>
          <a:bodyPr vert="horz">
            <a:normAutofit fontScale="90000"/>
          </a:bodyPr>
          <a:lstStyle/>
          <a:p>
            <a:pPr eaLnBrk="1" hangingPunct="1"/>
            <a:r>
              <a:rPr lang="en-US" dirty="0"/>
              <a:t>Outcomes of asthma education program</a:t>
            </a:r>
            <a:endParaRPr lang="en-US" altLang="en-US" dirty="0">
              <a:latin typeface="Calibri" panose="020F0502020204030204" pitchFamily="34"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0AB0C76-F52A-481D-9BEC-A3328518B930}"/>
              </a:ext>
            </a:extLst>
          </p:cNvPr>
          <p:cNvGraphicFramePr>
            <a:graphicFrameLocks noChangeAspect="1"/>
          </p:cNvGraphicFramePr>
          <p:nvPr>
            <p:custDataLst>
              <p:tags r:id="rId1"/>
            </p:custDataLst>
            <p:extLst>
              <p:ext uri="{D42A27DB-BD31-4B8C-83A1-F6EECF244321}">
                <p14:modId xmlns:p14="http://schemas.microsoft.com/office/powerpoint/2010/main" val="4753018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8066" name="Rectangle 2">
            <a:extLst>
              <a:ext uri="{FF2B5EF4-FFF2-40B4-BE49-F238E27FC236}">
                <a16:creationId xmlns:a16="http://schemas.microsoft.com/office/drawing/2014/main" id="{425CFC96-CF3E-4A49-A6D7-DB292FAE8649}"/>
              </a:ext>
            </a:extLst>
          </p:cNvPr>
          <p:cNvSpPr>
            <a:spLocks noGrp="1" noChangeArrowheads="1"/>
          </p:cNvSpPr>
          <p:nvPr>
            <p:ph type="title"/>
          </p:nvPr>
        </p:nvSpPr>
        <p:spPr>
          <a:xfrm>
            <a:off x="1295400" y="379411"/>
            <a:ext cx="8229600" cy="762000"/>
          </a:xfrm>
        </p:spPr>
        <p:txBody>
          <a:bodyPr vert="horz"/>
          <a:lstStyle/>
          <a:p>
            <a:pPr eaLnBrk="1" hangingPunct="1"/>
            <a:r>
              <a:rPr lang="en-US" altLang="en-US" dirty="0">
                <a:latin typeface="Calibri" panose="020F0502020204030204" pitchFamily="34" charset="0"/>
                <a:cs typeface="Calibri" panose="020F0502020204030204" pitchFamily="34" charset="0"/>
              </a:rPr>
              <a:t>Asthma Medications </a:t>
            </a:r>
          </a:p>
        </p:txBody>
      </p:sp>
      <p:sp>
        <p:nvSpPr>
          <p:cNvPr id="52227" name="Rectangle 3">
            <a:extLst>
              <a:ext uri="{FF2B5EF4-FFF2-40B4-BE49-F238E27FC236}">
                <a16:creationId xmlns:a16="http://schemas.microsoft.com/office/drawing/2014/main" id="{C2086B85-2D73-4D35-AB55-0007B17A603D}"/>
              </a:ext>
            </a:extLst>
          </p:cNvPr>
          <p:cNvSpPr>
            <a:spLocks noGrp="1" noChangeArrowheads="1"/>
          </p:cNvSpPr>
          <p:nvPr>
            <p:ph type="body" idx="1"/>
          </p:nvPr>
        </p:nvSpPr>
        <p:spPr>
          <a:xfrm>
            <a:off x="742950" y="1724026"/>
            <a:ext cx="11087100" cy="3992563"/>
          </a:xfrm>
        </p:spPr>
        <p:txBody>
          <a:bodyPr>
            <a:normAutofit/>
          </a:bodyPr>
          <a:lstStyle/>
          <a:p>
            <a:pPr eaLnBrk="1" hangingPunct="1">
              <a:defRPr/>
            </a:pPr>
            <a:r>
              <a:rPr lang="en-US" altLang="en-US" b="1" dirty="0">
                <a:solidFill>
                  <a:schemeClr val="accent6">
                    <a:lumMod val="75000"/>
                  </a:schemeClr>
                </a:solidFill>
                <a:cs typeface="Calibri" panose="020F0502020204030204" pitchFamily="34" charset="0"/>
              </a:rPr>
              <a:t>Relievers:</a:t>
            </a:r>
            <a:r>
              <a:rPr lang="en-US" altLang="en-US" b="1" dirty="0">
                <a:solidFill>
                  <a:srgbClr val="800000"/>
                </a:solidFill>
                <a:cs typeface="Calibri" panose="020F0502020204030204" pitchFamily="34" charset="0"/>
              </a:rPr>
              <a:t> </a:t>
            </a:r>
            <a:r>
              <a:rPr lang="en-US" altLang="en-US" dirty="0">
                <a:cs typeface="Calibri" panose="020F0502020204030204" pitchFamily="34" charset="0"/>
              </a:rPr>
              <a:t>medications used on an “as-needed basis that act quickly to reverse bronchoconstriction and relieve  symptoms</a:t>
            </a:r>
          </a:p>
          <a:p>
            <a:pPr eaLnBrk="1" hangingPunct="1">
              <a:defRPr/>
            </a:pPr>
            <a:r>
              <a:rPr lang="en-US" altLang="en-US" b="1" dirty="0">
                <a:solidFill>
                  <a:schemeClr val="accent6">
                    <a:lumMod val="75000"/>
                  </a:schemeClr>
                </a:solidFill>
                <a:cs typeface="Calibri" panose="020F0502020204030204" pitchFamily="34" charset="0"/>
              </a:rPr>
              <a:t>Controllers:</a:t>
            </a:r>
            <a:r>
              <a:rPr lang="en-US" altLang="en-US" b="1" dirty="0">
                <a:solidFill>
                  <a:srgbClr val="800000"/>
                </a:solidFill>
                <a:cs typeface="Calibri" panose="020F0502020204030204" pitchFamily="34" charset="0"/>
              </a:rPr>
              <a:t> </a:t>
            </a:r>
            <a:r>
              <a:rPr lang="en-US" altLang="en-US" dirty="0">
                <a:cs typeface="Calibri" panose="020F0502020204030204" pitchFamily="34" charset="0"/>
              </a:rPr>
              <a:t>medications taken daily on a long-term basis to keep asthma under clinical control  </a:t>
            </a:r>
            <a:endParaRPr lang="en-US" altLang="en-US" b="1" i="1" dirty="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40B2F6-8E81-4F68-B93B-BEF3DAED6152}"/>
              </a:ext>
            </a:extLst>
          </p:cNvPr>
          <p:cNvGraphicFramePr>
            <a:graphicFrameLocks noChangeAspect="1"/>
          </p:cNvGraphicFramePr>
          <p:nvPr>
            <p:custDataLst>
              <p:tags r:id="rId1"/>
            </p:custDataLst>
            <p:extLst>
              <p:ext uri="{D42A27DB-BD31-4B8C-83A1-F6EECF244321}">
                <p14:modId xmlns:p14="http://schemas.microsoft.com/office/powerpoint/2010/main" val="1301235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F38CA9A5-9AB6-49D0-961D-DB1F91F23A43}"/>
              </a:ext>
            </a:extLst>
          </p:cNvPr>
          <p:cNvSpPr>
            <a:spLocks noGrp="1"/>
          </p:cNvSpPr>
          <p:nvPr>
            <p:ph idx="1"/>
          </p:nvPr>
        </p:nvSpPr>
        <p:spPr>
          <a:xfrm>
            <a:off x="838199" y="1730375"/>
            <a:ext cx="10834397" cy="4351338"/>
          </a:xfrm>
        </p:spPr>
        <p:txBody>
          <a:bodyPr>
            <a:normAutofit/>
          </a:bodyPr>
          <a:lstStyle/>
          <a:p>
            <a:pPr>
              <a:lnSpc>
                <a:spcPct val="100000"/>
              </a:lnSpc>
            </a:pPr>
            <a:r>
              <a:rPr lang="en-GB" dirty="0"/>
              <a:t>A written self-management action plan should be offered to patients</a:t>
            </a:r>
          </a:p>
          <a:p>
            <a:pPr>
              <a:lnSpc>
                <a:spcPct val="100000"/>
              </a:lnSpc>
            </a:pPr>
            <a:r>
              <a:rPr lang="en-GB" dirty="0"/>
              <a:t>A wide variety of plans are available:</a:t>
            </a:r>
          </a:p>
          <a:p>
            <a:pPr lvl="1">
              <a:lnSpc>
                <a:spcPct val="100000"/>
              </a:lnSpc>
            </a:pPr>
            <a:r>
              <a:rPr lang="en-GB" sz="2800" dirty="0">
                <a:solidFill>
                  <a:schemeClr val="accent6">
                    <a:lumMod val="75000"/>
                  </a:schemeClr>
                </a:solidFill>
              </a:rPr>
              <a:t>Patient-based plan</a:t>
            </a:r>
          </a:p>
          <a:p>
            <a:pPr lvl="1">
              <a:lnSpc>
                <a:spcPct val="100000"/>
              </a:lnSpc>
            </a:pPr>
            <a:r>
              <a:rPr lang="en-GB" sz="2800" dirty="0">
                <a:solidFill>
                  <a:schemeClr val="accent6">
                    <a:lumMod val="75000"/>
                  </a:schemeClr>
                </a:solidFill>
              </a:rPr>
              <a:t>Physician-based plans</a:t>
            </a:r>
          </a:p>
          <a:p>
            <a:pPr>
              <a:lnSpc>
                <a:spcPct val="100000"/>
              </a:lnSpc>
            </a:pPr>
            <a:r>
              <a:rPr lang="en-GB" dirty="0"/>
              <a:t>Action plan enhances patient adherence</a:t>
            </a:r>
          </a:p>
        </p:txBody>
      </p:sp>
      <p:sp>
        <p:nvSpPr>
          <p:cNvPr id="3" name="Title 2">
            <a:extLst>
              <a:ext uri="{FF2B5EF4-FFF2-40B4-BE49-F238E27FC236}">
                <a16:creationId xmlns:a16="http://schemas.microsoft.com/office/drawing/2014/main" id="{6F610367-F705-40BA-9264-E4E2003C314F}"/>
              </a:ext>
            </a:extLst>
          </p:cNvPr>
          <p:cNvSpPr>
            <a:spLocks noGrp="1"/>
          </p:cNvSpPr>
          <p:nvPr>
            <p:ph type="title"/>
          </p:nvPr>
        </p:nvSpPr>
        <p:spPr>
          <a:xfrm>
            <a:off x="1200150" y="233363"/>
            <a:ext cx="9791700" cy="1076895"/>
          </a:xfrm>
        </p:spPr>
        <p:txBody>
          <a:bodyPr vert="horz">
            <a:normAutofit/>
          </a:bodyPr>
          <a:lstStyle/>
          <a:p>
            <a:r>
              <a:rPr lang="en-US" dirty="0">
                <a:latin typeface="Calibri" panose="020F0502020204030204" pitchFamily="34" charset="0"/>
                <a:cs typeface="Calibri" panose="020F0502020204030204" pitchFamily="34" charset="0"/>
              </a:rPr>
              <a:t>Self-Management plan</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5130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85BB6D8-548E-4D8F-B602-91152CC3B96F}"/>
              </a:ext>
            </a:extLst>
          </p:cNvPr>
          <p:cNvSpPr>
            <a:spLocks noGrp="1" noChangeArrowheads="1"/>
          </p:cNvSpPr>
          <p:nvPr>
            <p:ph type="title"/>
          </p:nvPr>
        </p:nvSpPr>
        <p:spPr>
          <a:xfrm>
            <a:off x="1331912" y="204794"/>
            <a:ext cx="8859837" cy="1058855"/>
          </a:xfrm>
        </p:spPr>
        <p:txBody>
          <a:bodyPr>
            <a:normAutofit/>
          </a:bodyPr>
          <a:lstStyle/>
          <a:p>
            <a:r>
              <a:rPr lang="en-GB" altLang="en-US" sz="4800" dirty="0"/>
              <a:t>Relievers</a:t>
            </a:r>
          </a:p>
        </p:txBody>
      </p:sp>
      <p:pic>
        <p:nvPicPr>
          <p:cNvPr id="8" name="Picture 7">
            <a:extLst>
              <a:ext uri="{FF2B5EF4-FFF2-40B4-BE49-F238E27FC236}">
                <a16:creationId xmlns:a16="http://schemas.microsoft.com/office/drawing/2014/main" id="{19F42771-C8B9-C24E-9E3B-9D1C4528CF2A}"/>
              </a:ext>
            </a:extLst>
          </p:cNvPr>
          <p:cNvPicPr>
            <a:picLocks noChangeAspect="1"/>
          </p:cNvPicPr>
          <p:nvPr/>
        </p:nvPicPr>
        <p:blipFill>
          <a:blip r:embed="rId3"/>
          <a:stretch>
            <a:fillRect/>
          </a:stretch>
        </p:blipFill>
        <p:spPr>
          <a:xfrm>
            <a:off x="631530" y="1388737"/>
            <a:ext cx="10282066" cy="489830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5">
            <a:extLst>
              <a:ext uri="{FF2B5EF4-FFF2-40B4-BE49-F238E27FC236}">
                <a16:creationId xmlns:a16="http://schemas.microsoft.com/office/drawing/2014/main" id="{DA21F04E-9165-4FAC-A0D6-9861725043FE}"/>
              </a:ext>
            </a:extLst>
          </p:cNvPr>
          <p:cNvSpPr txBox="1">
            <a:spLocks noChangeArrowheads="1"/>
          </p:cNvSpPr>
          <p:nvPr/>
        </p:nvSpPr>
        <p:spPr bwMode="auto">
          <a:xfrm>
            <a:off x="581025" y="1733550"/>
            <a:ext cx="5210175"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3200">
                <a:solidFill>
                  <a:srgbClr val="FFFF00"/>
                </a:solidFill>
                <a:latin typeface="Calibri" pitchFamily="34" charset="0"/>
              </a:defRPr>
            </a:lvl1pPr>
            <a:lvl2pPr>
              <a:defRPr sz="2800">
                <a:solidFill>
                  <a:srgbClr val="92D050"/>
                </a:solidFill>
                <a:latin typeface="Calibri" pitchFamily="34" charset="0"/>
              </a:defRPr>
            </a:lvl2pPr>
            <a:lvl3pPr>
              <a:defRPr sz="2400">
                <a:solidFill>
                  <a:srgbClr val="92D050"/>
                </a:solidFill>
                <a:latin typeface="Calibri" pitchFamily="34" charset="0"/>
              </a:defRPr>
            </a:lvl3pPr>
            <a:lvl4pPr>
              <a:defRPr sz="2000">
                <a:solidFill>
                  <a:srgbClr val="92D050"/>
                </a:solidFill>
                <a:latin typeface="Calibri" pitchFamily="34" charset="0"/>
              </a:defRPr>
            </a:lvl4pPr>
            <a:lvl5pPr>
              <a:defRPr sz="2000">
                <a:solidFill>
                  <a:srgbClr val="92D050"/>
                </a:solidFill>
                <a:latin typeface="Calibri" pitchFamily="34" charset="0"/>
              </a:defRPr>
            </a:lvl5pPr>
            <a:lvl6pPr eaLnBrk="0" fontAlgn="base" hangingPunct="0">
              <a:spcAft>
                <a:spcPct val="0"/>
              </a:spcAft>
              <a:buFont typeface="Arial" charset="0"/>
              <a:buChar char="»"/>
              <a:defRPr sz="2000">
                <a:solidFill>
                  <a:srgbClr val="92D050"/>
                </a:solidFill>
                <a:latin typeface="Calibri" pitchFamily="34" charset="0"/>
              </a:defRPr>
            </a:lvl6pPr>
            <a:lvl7pPr eaLnBrk="0" fontAlgn="base" hangingPunct="0">
              <a:spcAft>
                <a:spcPct val="0"/>
              </a:spcAft>
              <a:buFont typeface="Arial" charset="0"/>
              <a:buChar char="»"/>
              <a:defRPr sz="2000">
                <a:solidFill>
                  <a:srgbClr val="92D050"/>
                </a:solidFill>
                <a:latin typeface="Calibri" pitchFamily="34" charset="0"/>
              </a:defRPr>
            </a:lvl7pPr>
            <a:lvl8pPr eaLnBrk="0" fontAlgn="base" hangingPunct="0">
              <a:spcAft>
                <a:spcPct val="0"/>
              </a:spcAft>
              <a:buFont typeface="Arial" charset="0"/>
              <a:buChar char="»"/>
              <a:defRPr sz="2000">
                <a:solidFill>
                  <a:srgbClr val="92D050"/>
                </a:solidFill>
                <a:latin typeface="Calibri" pitchFamily="34" charset="0"/>
              </a:defRPr>
            </a:lvl8pPr>
            <a:lvl9pPr eaLnBrk="0" fontAlgn="base" hangingPunct="0">
              <a:spcAft>
                <a:spcPct val="0"/>
              </a:spcAft>
              <a:buFont typeface="Arial" charset="0"/>
              <a:buChar char="»"/>
              <a:defRPr sz="2000">
                <a:solidFill>
                  <a:srgbClr val="92D050"/>
                </a:solidFill>
                <a:latin typeface="Calibri" pitchFamily="34" charset="0"/>
              </a:defRPr>
            </a:lvl9pPr>
          </a:lstStyle>
          <a:p>
            <a:pPr algn="just">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tx1"/>
                </a:solidFill>
                <a:cs typeface="Calibri" panose="020F0502020204030204" pitchFamily="34" charset="0"/>
              </a:rPr>
              <a:t>Inhaled steroid</a:t>
            </a:r>
          </a:p>
          <a:p>
            <a:pPr algn="just">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tx1"/>
                </a:solidFill>
                <a:cs typeface="Calibri" panose="020F0502020204030204" pitchFamily="34" charset="0"/>
              </a:rPr>
              <a:t>Systemic steroid</a:t>
            </a:r>
          </a:p>
          <a:p>
            <a:pPr algn="just">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tx1"/>
                </a:solidFill>
                <a:cs typeface="Calibri" panose="020F0502020204030204" pitchFamily="34" charset="0"/>
              </a:rPr>
              <a:t>Long Acting B2 Agonists</a:t>
            </a:r>
          </a:p>
          <a:p>
            <a:pPr algn="just">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tx1"/>
                </a:solidFill>
                <a:cs typeface="Calibri" panose="020F0502020204030204" pitchFamily="34" charset="0"/>
              </a:rPr>
              <a:t>Long acting Anti-</a:t>
            </a:r>
            <a:r>
              <a:rPr lang="en-US" altLang="en-US" sz="2800" dirty="0" err="1">
                <a:solidFill>
                  <a:schemeClr val="tx1"/>
                </a:solidFill>
                <a:cs typeface="Calibri" panose="020F0502020204030204" pitchFamily="34" charset="0"/>
              </a:rPr>
              <a:t>cholinergics</a:t>
            </a:r>
            <a:r>
              <a:rPr lang="en-US" altLang="en-US" sz="2800" dirty="0">
                <a:solidFill>
                  <a:schemeClr val="tx1"/>
                </a:solidFill>
                <a:cs typeface="Calibri" panose="020F0502020204030204" pitchFamily="34" charset="0"/>
              </a:rPr>
              <a:t> </a:t>
            </a:r>
          </a:p>
          <a:p>
            <a:pPr algn="just">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tx1"/>
                </a:solidFill>
                <a:cs typeface="Calibri" panose="020F0502020204030204" pitchFamily="34" charset="0"/>
              </a:rPr>
              <a:t>Leukotrienes Modifiers</a:t>
            </a:r>
          </a:p>
          <a:p>
            <a:pPr algn="just">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tx1"/>
                </a:solidFill>
                <a:cs typeface="Calibri" panose="020F0502020204030204" pitchFamily="34" charset="0"/>
              </a:rPr>
              <a:t>Theophylline</a:t>
            </a:r>
          </a:p>
          <a:p>
            <a:pPr eaLnBrk="1" hangingPunct="1">
              <a:spcBef>
                <a:spcPct val="50000"/>
              </a:spcBef>
              <a:buClr>
                <a:srgbClr val="6600CC"/>
              </a:buClr>
              <a:buFont typeface="Arial" charset="0"/>
              <a:buChar char="•"/>
              <a:defRPr/>
            </a:pPr>
            <a:endParaRPr lang="en-US" altLang="en-US" sz="2800" dirty="0">
              <a:solidFill>
                <a:schemeClr val="tx1"/>
              </a:solidFill>
              <a:latin typeface="+mn-lt"/>
              <a:cs typeface="Arial" charset="0"/>
            </a:endParaRPr>
          </a:p>
        </p:txBody>
      </p:sp>
      <p:sp>
        <p:nvSpPr>
          <p:cNvPr id="7" name="Title 6">
            <a:extLst>
              <a:ext uri="{FF2B5EF4-FFF2-40B4-BE49-F238E27FC236}">
                <a16:creationId xmlns:a16="http://schemas.microsoft.com/office/drawing/2014/main" id="{6CB3E855-E191-4ABF-A20C-67C4587CF4DE}"/>
              </a:ext>
            </a:extLst>
          </p:cNvPr>
          <p:cNvSpPr>
            <a:spLocks noGrp="1"/>
          </p:cNvSpPr>
          <p:nvPr>
            <p:ph type="title"/>
          </p:nvPr>
        </p:nvSpPr>
        <p:spPr/>
        <p:txBody>
          <a:bodyPr/>
          <a:lstStyle/>
          <a:p>
            <a:r>
              <a:rPr lang="en-GB" b="0" dirty="0"/>
              <a:t>Updated Controller Therapy List</a:t>
            </a:r>
          </a:p>
        </p:txBody>
      </p:sp>
      <p:sp>
        <p:nvSpPr>
          <p:cNvPr id="10" name="Text Box 5">
            <a:extLst>
              <a:ext uri="{FF2B5EF4-FFF2-40B4-BE49-F238E27FC236}">
                <a16:creationId xmlns:a16="http://schemas.microsoft.com/office/drawing/2014/main" id="{C7C9FF5B-55DB-4DB7-9611-76EDA38379F1}"/>
              </a:ext>
            </a:extLst>
          </p:cNvPr>
          <p:cNvSpPr txBox="1">
            <a:spLocks noChangeArrowheads="1"/>
          </p:cNvSpPr>
          <p:nvPr/>
        </p:nvSpPr>
        <p:spPr bwMode="auto">
          <a:xfrm>
            <a:off x="5274907" y="1824310"/>
            <a:ext cx="6581775" cy="453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3200">
                <a:solidFill>
                  <a:srgbClr val="FFFF00"/>
                </a:solidFill>
                <a:latin typeface="Calibri" pitchFamily="34" charset="0"/>
              </a:defRPr>
            </a:lvl1pPr>
            <a:lvl2pPr>
              <a:defRPr sz="2800">
                <a:solidFill>
                  <a:srgbClr val="92D050"/>
                </a:solidFill>
                <a:latin typeface="Calibri" pitchFamily="34" charset="0"/>
              </a:defRPr>
            </a:lvl2pPr>
            <a:lvl3pPr>
              <a:defRPr sz="2400">
                <a:solidFill>
                  <a:srgbClr val="92D050"/>
                </a:solidFill>
                <a:latin typeface="Calibri" pitchFamily="34" charset="0"/>
              </a:defRPr>
            </a:lvl3pPr>
            <a:lvl4pPr>
              <a:defRPr sz="2000">
                <a:solidFill>
                  <a:srgbClr val="92D050"/>
                </a:solidFill>
                <a:latin typeface="Calibri" pitchFamily="34" charset="0"/>
              </a:defRPr>
            </a:lvl4pPr>
            <a:lvl5pPr>
              <a:defRPr sz="2000">
                <a:solidFill>
                  <a:srgbClr val="92D050"/>
                </a:solidFill>
                <a:latin typeface="Calibri" pitchFamily="34" charset="0"/>
              </a:defRPr>
            </a:lvl5pPr>
            <a:lvl6pPr eaLnBrk="0" fontAlgn="base" hangingPunct="0">
              <a:spcAft>
                <a:spcPct val="0"/>
              </a:spcAft>
              <a:buFont typeface="Arial" charset="0"/>
              <a:buChar char="»"/>
              <a:defRPr sz="2000">
                <a:solidFill>
                  <a:srgbClr val="92D050"/>
                </a:solidFill>
                <a:latin typeface="Calibri" pitchFamily="34" charset="0"/>
              </a:defRPr>
            </a:lvl6pPr>
            <a:lvl7pPr eaLnBrk="0" fontAlgn="base" hangingPunct="0">
              <a:spcAft>
                <a:spcPct val="0"/>
              </a:spcAft>
              <a:buFont typeface="Arial" charset="0"/>
              <a:buChar char="»"/>
              <a:defRPr sz="2000">
                <a:solidFill>
                  <a:srgbClr val="92D050"/>
                </a:solidFill>
                <a:latin typeface="Calibri" pitchFamily="34" charset="0"/>
              </a:defRPr>
            </a:lvl7pPr>
            <a:lvl8pPr eaLnBrk="0" fontAlgn="base" hangingPunct="0">
              <a:spcAft>
                <a:spcPct val="0"/>
              </a:spcAft>
              <a:buFont typeface="Arial" charset="0"/>
              <a:buChar char="»"/>
              <a:defRPr sz="2000">
                <a:solidFill>
                  <a:srgbClr val="92D050"/>
                </a:solidFill>
                <a:latin typeface="Calibri" pitchFamily="34" charset="0"/>
              </a:defRPr>
            </a:lvl8pPr>
            <a:lvl9pPr eaLnBrk="0" fontAlgn="base" hangingPunct="0">
              <a:spcAft>
                <a:spcPct val="0"/>
              </a:spcAft>
              <a:buFont typeface="Arial" charset="0"/>
              <a:buChar char="»"/>
              <a:defRPr sz="2000">
                <a:solidFill>
                  <a:srgbClr val="92D050"/>
                </a:solidFill>
                <a:latin typeface="Calibri" pitchFamily="34" charset="0"/>
              </a:defRPr>
            </a:lvl9pPr>
          </a:lstStyle>
          <a:p>
            <a:pPr algn="just">
              <a:lnSpc>
                <a:spcPct val="90000"/>
              </a:lnSpc>
              <a:spcBef>
                <a:spcPts val="600"/>
              </a:spcBef>
              <a:spcAft>
                <a:spcPct val="40000"/>
              </a:spcAft>
              <a:buClr>
                <a:schemeClr val="accent6">
                  <a:lumMod val="50000"/>
                </a:schemeClr>
              </a:buClr>
              <a:buSzPct val="100000"/>
              <a:buFont typeface="Arial" panose="020B0604020202020204" pitchFamily="34" charset="0"/>
              <a:buChar char="•"/>
              <a:defRPr/>
            </a:pPr>
            <a:r>
              <a:rPr lang="en-US" altLang="en-US" sz="2800" dirty="0">
                <a:solidFill>
                  <a:schemeClr val="accent6">
                    <a:lumMod val="50000"/>
                  </a:schemeClr>
                </a:solidFill>
                <a:cs typeface="Calibri" panose="020F0502020204030204" pitchFamily="34" charset="0"/>
              </a:rPr>
              <a:t>Biologics therapy</a:t>
            </a:r>
          </a:p>
          <a:p>
            <a:pPr lvl="2">
              <a:lnSpc>
                <a:spcPct val="150000"/>
              </a:lnSpc>
              <a:buClr>
                <a:schemeClr val="accent6">
                  <a:lumMod val="50000"/>
                </a:schemeClr>
              </a:buClr>
              <a:buFont typeface="Arial" charset="0"/>
              <a:buChar char="•"/>
              <a:defRPr/>
            </a:pPr>
            <a:r>
              <a:rPr lang="en-US" dirty="0">
                <a:solidFill>
                  <a:schemeClr val="accent6">
                    <a:lumMod val="75000"/>
                  </a:schemeClr>
                </a:solidFill>
                <a:latin typeface="+mn-lt"/>
                <a:ea typeface="+mj-ea"/>
                <a:cs typeface="Calibri" panose="020F0502020204030204" pitchFamily="34" charset="0"/>
              </a:rPr>
              <a:t> </a:t>
            </a:r>
            <a:r>
              <a:rPr lang="en-GB" sz="2800" dirty="0">
                <a:solidFill>
                  <a:schemeClr val="accent6">
                    <a:lumMod val="75000"/>
                  </a:schemeClr>
                </a:solidFill>
                <a:latin typeface="+mn-lt"/>
                <a:ea typeface="+mj-ea"/>
                <a:cs typeface="Calibri" panose="020F0502020204030204" pitchFamily="34" charset="0"/>
              </a:rPr>
              <a:t>Anti IgE: Omalizumab</a:t>
            </a:r>
          </a:p>
          <a:p>
            <a:pPr lvl="2">
              <a:lnSpc>
                <a:spcPct val="150000"/>
              </a:lnSpc>
              <a:buClr>
                <a:schemeClr val="accent6">
                  <a:lumMod val="50000"/>
                </a:schemeClr>
              </a:buClr>
              <a:buFont typeface="Arial" charset="0"/>
              <a:buChar char="•"/>
              <a:defRPr/>
            </a:pPr>
            <a:r>
              <a:rPr lang="en-GB" sz="2800" dirty="0">
                <a:solidFill>
                  <a:schemeClr val="accent6">
                    <a:lumMod val="75000"/>
                  </a:schemeClr>
                </a:solidFill>
                <a:latin typeface="+mn-lt"/>
                <a:ea typeface="+mj-ea"/>
                <a:cs typeface="Calibri" panose="020F0502020204030204" pitchFamily="34" charset="0"/>
              </a:rPr>
              <a:t> Anti IL-5 Ab: Mepolizumab </a:t>
            </a:r>
          </a:p>
          <a:p>
            <a:pPr lvl="2">
              <a:lnSpc>
                <a:spcPct val="150000"/>
              </a:lnSpc>
              <a:buClr>
                <a:schemeClr val="accent6">
                  <a:lumMod val="50000"/>
                </a:schemeClr>
              </a:buClr>
              <a:buFont typeface="Arial" charset="0"/>
              <a:buChar char="•"/>
              <a:defRPr/>
            </a:pPr>
            <a:r>
              <a:rPr lang="en-GB" sz="2800" dirty="0">
                <a:solidFill>
                  <a:schemeClr val="accent6">
                    <a:lumMod val="75000"/>
                  </a:schemeClr>
                </a:solidFill>
                <a:latin typeface="+mn-lt"/>
                <a:ea typeface="+mj-ea"/>
                <a:cs typeface="Calibri" panose="020F0502020204030204" pitchFamily="34" charset="0"/>
              </a:rPr>
              <a:t> Anti IL-5 receptors Ab: Benralizumab</a:t>
            </a:r>
          </a:p>
          <a:p>
            <a:pPr lvl="2">
              <a:lnSpc>
                <a:spcPct val="150000"/>
              </a:lnSpc>
              <a:buClr>
                <a:schemeClr val="accent6">
                  <a:lumMod val="50000"/>
                </a:schemeClr>
              </a:buClr>
              <a:buFont typeface="Arial" charset="0"/>
              <a:buChar char="•"/>
              <a:defRPr/>
            </a:pPr>
            <a:r>
              <a:rPr lang="en-GB" sz="2800" dirty="0">
                <a:solidFill>
                  <a:schemeClr val="accent6">
                    <a:lumMod val="75000"/>
                  </a:schemeClr>
                </a:solidFill>
                <a:latin typeface="+mn-lt"/>
                <a:ea typeface="+mj-ea"/>
                <a:cs typeface="Calibri" panose="020F0502020204030204" pitchFamily="34" charset="0"/>
              </a:rPr>
              <a:t> Anti IL-4 receptors AB: Dupilumab</a:t>
            </a:r>
          </a:p>
          <a:p>
            <a:pPr lvl="2">
              <a:lnSpc>
                <a:spcPct val="150000"/>
              </a:lnSpc>
              <a:buClr>
                <a:schemeClr val="accent6">
                  <a:lumMod val="50000"/>
                </a:schemeClr>
              </a:buClr>
              <a:buFont typeface="Arial" charset="0"/>
              <a:buChar char="•"/>
              <a:defRPr/>
            </a:pPr>
            <a:r>
              <a:rPr lang="en-GB" sz="2800" dirty="0">
                <a:solidFill>
                  <a:schemeClr val="accent6">
                    <a:lumMod val="75000"/>
                  </a:schemeClr>
                </a:solidFill>
                <a:latin typeface="+mn-lt"/>
                <a:ea typeface="+mj-ea"/>
                <a:cs typeface="Calibri" panose="020F0502020204030204" pitchFamily="34" charset="0"/>
              </a:rPr>
              <a:t>  Anti TSLP: </a:t>
            </a:r>
            <a:r>
              <a:rPr lang="en-US" sz="2800" dirty="0">
                <a:solidFill>
                  <a:schemeClr val="accent6">
                    <a:lumMod val="75000"/>
                  </a:schemeClr>
                </a:solidFill>
                <a:latin typeface="+mn-lt"/>
                <a:ea typeface="+mj-ea"/>
                <a:cs typeface="Calibri" panose="020F0502020204030204" pitchFamily="34" charset="0"/>
              </a:rPr>
              <a:t>Tezepelumab</a:t>
            </a:r>
            <a:r>
              <a:rPr lang="en-US" sz="2000" b="0" i="0" dirty="0">
                <a:solidFill>
                  <a:srgbClr val="4D5156"/>
                </a:solidFill>
                <a:effectLst/>
                <a:latin typeface="Helvetica Neue"/>
              </a:rPr>
              <a:t> </a:t>
            </a:r>
            <a:endParaRPr lang="en-GB" sz="2800" dirty="0">
              <a:solidFill>
                <a:schemeClr val="accent6">
                  <a:lumMod val="75000"/>
                </a:schemeClr>
              </a:solidFill>
              <a:latin typeface="+mn-lt"/>
              <a:ea typeface="+mj-ea"/>
              <a:cs typeface="Calibri" panose="020F0502020204030204" pitchFamily="34" charset="0"/>
            </a:endParaRPr>
          </a:p>
          <a:p>
            <a:pPr eaLnBrk="1" hangingPunct="1">
              <a:spcBef>
                <a:spcPct val="50000"/>
              </a:spcBef>
              <a:buClr>
                <a:srgbClr val="6600CC"/>
              </a:buClr>
              <a:buFont typeface="Arial" charset="0"/>
              <a:buChar char="•"/>
              <a:defRPr/>
            </a:pPr>
            <a:endParaRPr lang="en-US" altLang="en-US" sz="2800" dirty="0">
              <a:solidFill>
                <a:schemeClr val="tx1"/>
              </a:solidFill>
              <a:latin typeface="+mn-lt"/>
              <a:cs typeface="Arial" charset="0"/>
            </a:endParaRPr>
          </a:p>
        </p:txBody>
      </p:sp>
    </p:spTree>
    <p:extLst>
      <p:ext uri="{BB962C8B-B14F-4D97-AF65-F5344CB8AC3E}">
        <p14:creationId xmlns:p14="http://schemas.microsoft.com/office/powerpoint/2010/main" val="401695468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15F843-11EB-4742-A008-C7E97BB001B8}"/>
              </a:ext>
            </a:extLst>
          </p:cNvPr>
          <p:cNvGraphicFramePr>
            <a:graphicFrameLocks noChangeAspect="1"/>
          </p:cNvGraphicFramePr>
          <p:nvPr>
            <p:custDataLst>
              <p:tags r:id="rId1"/>
            </p:custDataLst>
            <p:extLst>
              <p:ext uri="{D42A27DB-BD31-4B8C-83A1-F6EECF244321}">
                <p14:modId xmlns:p14="http://schemas.microsoft.com/office/powerpoint/2010/main" val="29656503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4210" name="Title 1">
            <a:extLst>
              <a:ext uri="{FF2B5EF4-FFF2-40B4-BE49-F238E27FC236}">
                <a16:creationId xmlns:a16="http://schemas.microsoft.com/office/drawing/2014/main" id="{F68363A6-3E71-441C-ACBD-36BBE887B2D8}"/>
              </a:ext>
            </a:extLst>
          </p:cNvPr>
          <p:cNvSpPr>
            <a:spLocks noGrp="1" noChangeArrowheads="1"/>
          </p:cNvSpPr>
          <p:nvPr>
            <p:ph type="title"/>
          </p:nvPr>
        </p:nvSpPr>
        <p:spPr/>
        <p:txBody>
          <a:bodyPr vert="horz"/>
          <a:lstStyle/>
          <a:p>
            <a:r>
              <a:rPr lang="en-US" altLang="en-US" dirty="0">
                <a:latin typeface="Calibri" panose="020F0502020204030204" pitchFamily="34" charset="0"/>
                <a:cs typeface="Calibri" panose="020F0502020204030204" pitchFamily="34" charset="0"/>
              </a:rPr>
              <a:t>Inhaled Corticosteroids</a:t>
            </a:r>
            <a:endParaRPr lang="ar-SA" altLang="en-US" dirty="0">
              <a:latin typeface="Calibri" panose="020F0502020204030204" pitchFamily="34" charset="0"/>
            </a:endParaRPr>
          </a:p>
        </p:txBody>
      </p:sp>
      <p:sp>
        <p:nvSpPr>
          <p:cNvPr id="54275" name="Content Placeholder 2">
            <a:extLst>
              <a:ext uri="{FF2B5EF4-FFF2-40B4-BE49-F238E27FC236}">
                <a16:creationId xmlns:a16="http://schemas.microsoft.com/office/drawing/2014/main" id="{46DBA504-BEAF-42AD-9F2E-334305FD2C47}"/>
              </a:ext>
            </a:extLst>
          </p:cNvPr>
          <p:cNvSpPr>
            <a:spLocks noGrp="1"/>
          </p:cNvSpPr>
          <p:nvPr>
            <p:ph idx="1"/>
          </p:nvPr>
        </p:nvSpPr>
        <p:spPr>
          <a:xfrm>
            <a:off x="800100" y="1577974"/>
            <a:ext cx="10972800" cy="4960937"/>
          </a:xfrm>
        </p:spPr>
        <p:txBody>
          <a:bodyPr>
            <a:normAutofit/>
          </a:bodyPr>
          <a:lstStyle/>
          <a:p>
            <a:pPr>
              <a:lnSpc>
                <a:spcPct val="100000"/>
              </a:lnSpc>
              <a:defRPr/>
            </a:pPr>
            <a:r>
              <a:rPr lang="en-US" altLang="en-US" dirty="0">
                <a:latin typeface="Calibri" panose="020F0502020204030204" pitchFamily="34" charset="0"/>
                <a:cs typeface="Calibri" panose="020F0502020204030204" pitchFamily="34" charset="0"/>
              </a:rPr>
              <a:t>The most effective anti-inflammatory medications  </a:t>
            </a:r>
          </a:p>
          <a:p>
            <a:pPr>
              <a:lnSpc>
                <a:spcPct val="100000"/>
              </a:lnSpc>
              <a:defRPr/>
            </a:pPr>
            <a:r>
              <a:rPr lang="en-US" altLang="en-US" dirty="0">
                <a:latin typeface="Calibri" panose="020F0502020204030204" pitchFamily="34" charset="0"/>
                <a:cs typeface="Calibri" panose="020F0502020204030204" pitchFamily="34" charset="0"/>
              </a:rPr>
              <a:t>Benefits of ICS:</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reduce symptoms</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improve quality of life</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improve lung function</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decrease airway hyperresponsiveness</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control airway inflammation</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reduce frequency and severity of exacerbations, and reduce mortality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25104A-532A-4138-A8F0-BE11BA1F94CD}"/>
              </a:ext>
            </a:extLst>
          </p:cNvPr>
          <p:cNvGraphicFramePr>
            <a:graphicFrameLocks noChangeAspect="1"/>
          </p:cNvGraphicFramePr>
          <p:nvPr>
            <p:custDataLst>
              <p:tags r:id="rId1"/>
            </p:custDataLst>
            <p:extLst>
              <p:ext uri="{D42A27DB-BD31-4B8C-83A1-F6EECF244321}">
                <p14:modId xmlns:p14="http://schemas.microsoft.com/office/powerpoint/2010/main" val="27975515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6258" name="Title 1">
            <a:extLst>
              <a:ext uri="{FF2B5EF4-FFF2-40B4-BE49-F238E27FC236}">
                <a16:creationId xmlns:a16="http://schemas.microsoft.com/office/drawing/2014/main" id="{5E76BC37-E14D-4B1D-A475-1548E1C62057}"/>
              </a:ext>
            </a:extLst>
          </p:cNvPr>
          <p:cNvSpPr>
            <a:spLocks noGrp="1" noChangeArrowheads="1"/>
          </p:cNvSpPr>
          <p:nvPr>
            <p:ph type="title"/>
          </p:nvPr>
        </p:nvSpPr>
        <p:spPr>
          <a:xfrm>
            <a:off x="1200150" y="290513"/>
            <a:ext cx="9791700" cy="1076895"/>
          </a:xfrm>
        </p:spPr>
        <p:txBody>
          <a:bodyPr vert="horz"/>
          <a:lstStyle/>
          <a:p>
            <a:r>
              <a:rPr lang="en-US" altLang="en-US" dirty="0">
                <a:latin typeface="Calibri" panose="020F0502020204030204" pitchFamily="34" charset="0"/>
                <a:cs typeface="Calibri" panose="020F0502020204030204" pitchFamily="34" charset="0"/>
              </a:rPr>
              <a:t>Inhaled Corticosteroids</a:t>
            </a:r>
            <a:endParaRPr lang="ar-SA" altLang="en-US" dirty="0">
              <a:latin typeface="Calibri" panose="020F0502020204030204" pitchFamily="34" charset="0"/>
            </a:endParaRPr>
          </a:p>
        </p:txBody>
      </p:sp>
      <p:sp>
        <p:nvSpPr>
          <p:cNvPr id="55299" name="Content Placeholder 2">
            <a:extLst>
              <a:ext uri="{FF2B5EF4-FFF2-40B4-BE49-F238E27FC236}">
                <a16:creationId xmlns:a16="http://schemas.microsoft.com/office/drawing/2014/main" id="{7DB856BC-24F0-4DBE-A803-28476E5924A9}"/>
              </a:ext>
            </a:extLst>
          </p:cNvPr>
          <p:cNvSpPr>
            <a:spLocks noGrp="1"/>
          </p:cNvSpPr>
          <p:nvPr>
            <p:ph idx="1"/>
          </p:nvPr>
        </p:nvSpPr>
        <p:spPr>
          <a:xfrm>
            <a:off x="571500" y="1644650"/>
            <a:ext cx="11163300" cy="4832350"/>
          </a:xfrm>
        </p:spPr>
        <p:txBody>
          <a:bodyPr>
            <a:normAutofit lnSpcReduction="10000"/>
          </a:bodyPr>
          <a:lstStyle/>
          <a:p>
            <a:pPr>
              <a:lnSpc>
                <a:spcPct val="100000"/>
              </a:lnSpc>
              <a:defRPr/>
            </a:pPr>
            <a:r>
              <a:rPr lang="en-US" altLang="en-US" dirty="0">
                <a:latin typeface="Calibri" panose="020F0502020204030204" pitchFamily="34" charset="0"/>
                <a:cs typeface="Calibri" panose="020F0502020204030204" pitchFamily="34" charset="0"/>
              </a:rPr>
              <a:t>ICS are generally safe and well-tolerated</a:t>
            </a:r>
          </a:p>
          <a:p>
            <a:pPr>
              <a:lnSpc>
                <a:spcPct val="100000"/>
              </a:lnSpc>
              <a:defRPr/>
            </a:pPr>
            <a:r>
              <a:rPr lang="en-US" altLang="en-US" dirty="0">
                <a:latin typeface="Calibri" panose="020F0502020204030204" pitchFamily="34" charset="0"/>
                <a:cs typeface="Calibri" panose="020F0502020204030204" pitchFamily="34" charset="0"/>
              </a:rPr>
              <a:t>When ICS discontinued, deterioration of clinical control may follow  </a:t>
            </a:r>
          </a:p>
          <a:p>
            <a:pPr>
              <a:lnSpc>
                <a:spcPct val="100000"/>
              </a:lnSpc>
              <a:defRPr/>
            </a:pPr>
            <a:r>
              <a:rPr lang="en-US" altLang="en-US" dirty="0">
                <a:latin typeface="Calibri" panose="020F0502020204030204" pitchFamily="34" charset="0"/>
                <a:cs typeface="Calibri" panose="020F0502020204030204" pitchFamily="34" charset="0"/>
              </a:rPr>
              <a:t>Most of the benefits from ICS are achieved at relatively low doses</a:t>
            </a:r>
          </a:p>
          <a:p>
            <a:pPr>
              <a:lnSpc>
                <a:spcPct val="100000"/>
              </a:lnSpc>
              <a:defRPr/>
            </a:pPr>
            <a:r>
              <a:rPr lang="en-US" altLang="en-US" dirty="0">
                <a:latin typeface="Calibri" panose="020F0502020204030204" pitchFamily="34" charset="0"/>
                <a:cs typeface="Calibri" panose="020F0502020204030204" pitchFamily="34" charset="0"/>
              </a:rPr>
              <a:t>Higher doses associated with increased risk of side effects</a:t>
            </a:r>
          </a:p>
          <a:p>
            <a:pPr>
              <a:lnSpc>
                <a:spcPct val="100000"/>
              </a:lnSpc>
              <a:defRPr/>
            </a:pPr>
            <a:r>
              <a:rPr lang="en-US" altLang="en-US" dirty="0">
                <a:latin typeface="Calibri" panose="020F0502020204030204" pitchFamily="34" charset="0"/>
                <a:cs typeface="Calibri" panose="020F0502020204030204" pitchFamily="34" charset="0"/>
              </a:rPr>
              <a:t>Tobacco smoking reduces the responsiveness to ICS</a:t>
            </a:r>
          </a:p>
          <a:p>
            <a:pPr>
              <a:lnSpc>
                <a:spcPct val="100000"/>
              </a:lnSpc>
              <a:defRPr/>
            </a:pPr>
            <a:r>
              <a:rPr lang="en-US" altLang="en-US" dirty="0">
                <a:latin typeface="Calibri" panose="020F0502020204030204" pitchFamily="34" charset="0"/>
                <a:cs typeface="Calibri" panose="020F0502020204030204" pitchFamily="34" charset="0"/>
              </a:rPr>
              <a:t>Add-on therapy is preferred to increasing the dose of ICS </a:t>
            </a:r>
          </a:p>
          <a:p>
            <a:pPr>
              <a:lnSpc>
                <a:spcPct val="100000"/>
              </a:lnSpc>
              <a:defRPr/>
            </a:pPr>
            <a:r>
              <a:rPr lang="en-US" altLang="en-US" dirty="0">
                <a:latin typeface="Calibri" panose="020F0502020204030204" pitchFamily="34" charset="0"/>
                <a:cs typeface="Calibri" panose="020F0502020204030204" pitchFamily="34" charset="0"/>
              </a:rPr>
              <a:t>Though low-medium dose of ICS may affect growth velocity, this effect is clinically insignificant and may be reversible.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F0B67C-CACF-4193-89AF-FE36ADA6E963}"/>
              </a:ext>
            </a:extLst>
          </p:cNvPr>
          <p:cNvGraphicFramePr>
            <a:graphicFrameLocks noChangeAspect="1"/>
          </p:cNvGraphicFramePr>
          <p:nvPr>
            <p:custDataLst>
              <p:tags r:id="rId1"/>
            </p:custDataLst>
            <p:extLst>
              <p:ext uri="{D42A27DB-BD31-4B8C-83A1-F6EECF244321}">
                <p14:modId xmlns:p14="http://schemas.microsoft.com/office/powerpoint/2010/main" val="20749236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0354" name="Title 1">
            <a:extLst>
              <a:ext uri="{FF2B5EF4-FFF2-40B4-BE49-F238E27FC236}">
                <a16:creationId xmlns:a16="http://schemas.microsoft.com/office/drawing/2014/main" id="{27008AE5-CF27-4BE6-B4F0-69ECB819DD0F}"/>
              </a:ext>
            </a:extLst>
          </p:cNvPr>
          <p:cNvSpPr>
            <a:spLocks noGrp="1" noChangeArrowheads="1"/>
          </p:cNvSpPr>
          <p:nvPr>
            <p:ph type="title"/>
          </p:nvPr>
        </p:nvSpPr>
        <p:spPr/>
        <p:txBody>
          <a:bodyPr vert="horz"/>
          <a:lstStyle/>
          <a:p>
            <a:r>
              <a:rPr lang="en-US" altLang="en-US" dirty="0">
                <a:latin typeface="Calibri" panose="020F0502020204030204" pitchFamily="34" charset="0"/>
                <a:cs typeface="Calibri" panose="020F0502020204030204" pitchFamily="34" charset="0"/>
              </a:rPr>
              <a:t>Inhaled Corticosteroids: Side Effects</a:t>
            </a:r>
            <a:endParaRPr lang="ar-SA" altLang="en-US" dirty="0">
              <a:latin typeface="Calibri" panose="020F0502020204030204" pitchFamily="34" charset="0"/>
            </a:endParaRPr>
          </a:p>
        </p:txBody>
      </p:sp>
      <p:sp>
        <p:nvSpPr>
          <p:cNvPr id="57347" name="Content Placeholder 2">
            <a:extLst>
              <a:ext uri="{FF2B5EF4-FFF2-40B4-BE49-F238E27FC236}">
                <a16:creationId xmlns:a16="http://schemas.microsoft.com/office/drawing/2014/main" id="{95634527-EA93-4FC7-BC19-EB2CE707E70E}"/>
              </a:ext>
            </a:extLst>
          </p:cNvPr>
          <p:cNvSpPr>
            <a:spLocks noGrp="1"/>
          </p:cNvSpPr>
          <p:nvPr>
            <p:ph idx="1"/>
          </p:nvPr>
        </p:nvSpPr>
        <p:spPr>
          <a:xfrm>
            <a:off x="590550" y="1635125"/>
            <a:ext cx="10515600" cy="4351338"/>
          </a:xfrm>
        </p:spPr>
        <p:txBody>
          <a:bodyPr>
            <a:normAutofit/>
          </a:bodyPr>
          <a:lstStyle/>
          <a:p>
            <a:pPr>
              <a:lnSpc>
                <a:spcPct val="100000"/>
              </a:lnSpc>
              <a:defRPr/>
            </a:pPr>
            <a:r>
              <a:rPr lang="en-US" altLang="en-US" dirty="0">
                <a:latin typeface="Calibri" panose="020F0502020204030204" pitchFamily="34" charset="0"/>
                <a:cs typeface="Calibri" panose="020F0502020204030204" pitchFamily="34" charset="0"/>
              </a:rPr>
              <a:t>Local adverse effects:</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dysphonia – may be e reduced by using MDI with spacer devices and mouth washing</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oropharyngeal candidiasis</a:t>
            </a:r>
          </a:p>
          <a:p>
            <a:pPr marL="457200" lvl="1" indent="-457200" algn="just">
              <a:lnSpc>
                <a:spcPct val="100000"/>
              </a:lnSpc>
              <a:spcBef>
                <a:spcPts val="600"/>
              </a:spcBef>
              <a:spcAft>
                <a:spcPct val="40000"/>
              </a:spcAft>
              <a:buSzPct val="100000"/>
              <a:defRPr/>
            </a:pPr>
            <a:r>
              <a:rPr lang="en-US" altLang="en-US" sz="2800" dirty="0">
                <a:latin typeface="Calibri" panose="020F0502020204030204" pitchFamily="34" charset="0"/>
                <a:cs typeface="Calibri" panose="020F0502020204030204" pitchFamily="34" charset="0"/>
              </a:rPr>
              <a:t>Systemic side effects are occasionally reported with high doses and long-term treatment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073F73A-E942-4BD6-8CA1-DAC26BA7E70A}"/>
              </a:ext>
            </a:extLst>
          </p:cNvPr>
          <p:cNvGraphicFramePr>
            <a:graphicFrameLocks noChangeAspect="1"/>
          </p:cNvGraphicFramePr>
          <p:nvPr>
            <p:custDataLst>
              <p:tags r:id="rId1"/>
            </p:custDataLst>
            <p:extLst>
              <p:ext uri="{D42A27DB-BD31-4B8C-83A1-F6EECF244321}">
                <p14:modId xmlns:p14="http://schemas.microsoft.com/office/powerpoint/2010/main" val="1380749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4450" name="Rectangle 2">
            <a:extLst>
              <a:ext uri="{FF2B5EF4-FFF2-40B4-BE49-F238E27FC236}">
                <a16:creationId xmlns:a16="http://schemas.microsoft.com/office/drawing/2014/main" id="{7E3B7F8E-0643-4CBD-9BD0-B74A54CE2BE8}"/>
              </a:ext>
            </a:extLst>
          </p:cNvPr>
          <p:cNvSpPr>
            <a:spLocks noGrp="1" noChangeArrowheads="1"/>
          </p:cNvSpPr>
          <p:nvPr>
            <p:ph type="title"/>
          </p:nvPr>
        </p:nvSpPr>
        <p:spPr>
          <a:xfrm>
            <a:off x="1295400" y="314325"/>
            <a:ext cx="8229600" cy="914400"/>
          </a:xfrm>
        </p:spPr>
        <p:txBody>
          <a:bodyPr vert="horz">
            <a:normAutofit/>
          </a:bodyPr>
          <a:lstStyle/>
          <a:p>
            <a:pPr eaLnBrk="1" hangingPunct="1"/>
            <a:r>
              <a:rPr lang="en-US" altLang="en-US" dirty="0">
                <a:latin typeface="Calibri" panose="020F0502020204030204" pitchFamily="34" charset="0"/>
                <a:cs typeface="Calibri" panose="020F0502020204030204" pitchFamily="34" charset="0"/>
              </a:rPr>
              <a:t>Short-Acting B</a:t>
            </a:r>
            <a:r>
              <a:rPr lang="en-US" altLang="en-US" baseline="-25000" dirty="0">
                <a:latin typeface="Calibri" panose="020F0502020204030204" pitchFamily="34" charset="0"/>
                <a:cs typeface="Calibri" panose="020F0502020204030204" pitchFamily="34" charset="0"/>
              </a:rPr>
              <a:t>2</a:t>
            </a:r>
            <a:r>
              <a:rPr lang="en-US" altLang="en-US" dirty="0">
                <a:latin typeface="Calibri" panose="020F0502020204030204" pitchFamily="34" charset="0"/>
                <a:cs typeface="Calibri" panose="020F0502020204030204" pitchFamily="34" charset="0"/>
              </a:rPr>
              <a:t>-Agonists</a:t>
            </a:r>
          </a:p>
        </p:txBody>
      </p:sp>
      <p:sp>
        <p:nvSpPr>
          <p:cNvPr id="69635" name="Rectangle 3">
            <a:extLst>
              <a:ext uri="{FF2B5EF4-FFF2-40B4-BE49-F238E27FC236}">
                <a16:creationId xmlns:a16="http://schemas.microsoft.com/office/drawing/2014/main" id="{A3A5FB0A-C178-45EB-9FBF-ACC915F7E566}"/>
              </a:ext>
            </a:extLst>
          </p:cNvPr>
          <p:cNvSpPr>
            <a:spLocks noGrp="1" noChangeArrowheads="1"/>
          </p:cNvSpPr>
          <p:nvPr>
            <p:ph type="body" idx="1"/>
          </p:nvPr>
        </p:nvSpPr>
        <p:spPr>
          <a:xfrm>
            <a:off x="404812" y="1619251"/>
            <a:ext cx="11382376" cy="4924424"/>
          </a:xfrm>
        </p:spPr>
        <p:txBody>
          <a:bodyPr>
            <a:normAutofit/>
          </a:bodyPr>
          <a:lstStyle/>
          <a:p>
            <a:pPr marL="609600" indent="-609600">
              <a:lnSpc>
                <a:spcPct val="100000"/>
              </a:lnSpc>
              <a:defRPr/>
            </a:pPr>
            <a:r>
              <a:rPr lang="en-US" altLang="en-US" dirty="0">
                <a:latin typeface="Calibri" panose="020F0502020204030204" pitchFamily="34" charset="0"/>
                <a:cs typeface="Calibri" panose="020F0502020204030204" pitchFamily="34" charset="0"/>
              </a:rPr>
              <a:t>The medications of choice for symptoms relief </a:t>
            </a:r>
          </a:p>
          <a:p>
            <a:pPr marL="609600" indent="-609600">
              <a:lnSpc>
                <a:spcPct val="100000"/>
              </a:lnSpc>
              <a:defRPr/>
            </a:pPr>
            <a:r>
              <a:rPr lang="en-US" altLang="en-US" dirty="0">
                <a:latin typeface="Calibri" panose="020F0502020204030204" pitchFamily="34" charset="0"/>
                <a:cs typeface="Calibri" panose="020F0502020204030204" pitchFamily="34" charset="0"/>
              </a:rPr>
              <a:t>Pretreatment for exercise-induced  bronchoconstriction</a:t>
            </a:r>
          </a:p>
          <a:p>
            <a:pPr marL="609600" indent="-609600">
              <a:lnSpc>
                <a:spcPct val="100000"/>
              </a:lnSpc>
              <a:defRPr/>
            </a:pPr>
            <a:r>
              <a:rPr lang="en-US" altLang="en-US" dirty="0">
                <a:latin typeface="Calibri" panose="020F0502020204030204" pitchFamily="34" charset="0"/>
                <a:cs typeface="Calibri" panose="020F0502020204030204" pitchFamily="34" charset="0"/>
              </a:rPr>
              <a:t>Formoterol is used for symptom relief because of its rapid onset of action</a:t>
            </a:r>
          </a:p>
          <a:p>
            <a:pPr marL="609600" indent="-609600">
              <a:lnSpc>
                <a:spcPct val="100000"/>
              </a:lnSpc>
              <a:defRPr/>
            </a:pPr>
            <a:r>
              <a:rPr lang="en-US" altLang="en-US" dirty="0">
                <a:latin typeface="Calibri" panose="020F0502020204030204" pitchFamily="34" charset="0"/>
                <a:cs typeface="Calibri" panose="020F0502020204030204" pitchFamily="34" charset="0"/>
              </a:rPr>
              <a:t>Increased daily use is a warning of deterioration of asthma control</a:t>
            </a:r>
          </a:p>
          <a:p>
            <a:pPr marL="609600" indent="-609600">
              <a:lnSpc>
                <a:spcPct val="100000"/>
              </a:lnSpc>
              <a:defRPr/>
            </a:pPr>
            <a:r>
              <a:rPr lang="en-US" altLang="en-US" b="1" dirty="0">
                <a:latin typeface="Calibri" panose="020F0502020204030204" pitchFamily="34" charset="0"/>
                <a:cs typeface="Calibri" panose="020F0502020204030204" pitchFamily="34" charset="0"/>
              </a:rPr>
              <a:t>Side effects: </a:t>
            </a:r>
            <a:r>
              <a:rPr lang="en-US" altLang="en-US" dirty="0">
                <a:latin typeface="Calibri" panose="020F0502020204030204" pitchFamily="34" charset="0"/>
                <a:cs typeface="Calibri" panose="020F0502020204030204" pitchFamily="34" charset="0"/>
              </a:rPr>
              <a:t>B</a:t>
            </a:r>
            <a:r>
              <a:rPr lang="en-US" altLang="en-US" baseline="-25000" dirty="0">
                <a:latin typeface="Calibri" panose="020F0502020204030204" pitchFamily="34" charset="0"/>
                <a:cs typeface="Calibri" panose="020F0502020204030204" pitchFamily="34" charset="0"/>
              </a:rPr>
              <a:t>2</a:t>
            </a:r>
            <a:r>
              <a:rPr lang="en-US" altLang="en-US" dirty="0">
                <a:latin typeface="Calibri" panose="020F0502020204030204" pitchFamily="34" charset="0"/>
                <a:cs typeface="Calibri" panose="020F0502020204030204" pitchFamily="34" charset="0"/>
              </a:rPr>
              <a:t>-agonists are associated with adverse systemic effects such as tremor and tachycardia.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E8E12D1-ED83-4939-91F8-14A64DC16158}"/>
              </a:ext>
            </a:extLst>
          </p:cNvPr>
          <p:cNvGraphicFramePr>
            <a:graphicFrameLocks noChangeAspect="1"/>
          </p:cNvGraphicFramePr>
          <p:nvPr>
            <p:custDataLst>
              <p:tags r:id="rId1"/>
            </p:custDataLst>
            <p:extLst>
              <p:ext uri="{D42A27DB-BD31-4B8C-83A1-F6EECF244321}">
                <p14:modId xmlns:p14="http://schemas.microsoft.com/office/powerpoint/2010/main" val="12821840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8546" name="Title 1">
            <a:extLst>
              <a:ext uri="{FF2B5EF4-FFF2-40B4-BE49-F238E27FC236}">
                <a16:creationId xmlns:a16="http://schemas.microsoft.com/office/drawing/2014/main" id="{9EF3336C-4B44-44DD-8762-86E850629131}"/>
              </a:ext>
            </a:extLst>
          </p:cNvPr>
          <p:cNvSpPr>
            <a:spLocks noGrp="1" noChangeArrowheads="1"/>
          </p:cNvSpPr>
          <p:nvPr>
            <p:ph type="title"/>
          </p:nvPr>
        </p:nvSpPr>
        <p:spPr>
          <a:xfrm>
            <a:off x="1295400" y="237839"/>
            <a:ext cx="9791700" cy="1076895"/>
          </a:xfrm>
        </p:spPr>
        <p:txBody>
          <a:bodyPr vert="horz"/>
          <a:lstStyle/>
          <a:p>
            <a:r>
              <a:rPr lang="en-US" altLang="en-US" dirty="0">
                <a:latin typeface="Calibri" panose="020F0502020204030204" pitchFamily="34" charset="0"/>
                <a:cs typeface="Calibri" panose="020F0502020204030204" pitchFamily="34" charset="0"/>
              </a:rPr>
              <a:t>Leukotriene modifiers (LTRA)</a:t>
            </a:r>
            <a:endParaRPr lang="ar-SA" altLang="en-US" dirty="0">
              <a:latin typeface="Calibri" panose="020F0502020204030204" pitchFamily="34" charset="0"/>
            </a:endParaRPr>
          </a:p>
        </p:txBody>
      </p:sp>
      <p:sp>
        <p:nvSpPr>
          <p:cNvPr id="59395" name="Content Placeholder 2">
            <a:extLst>
              <a:ext uri="{FF2B5EF4-FFF2-40B4-BE49-F238E27FC236}">
                <a16:creationId xmlns:a16="http://schemas.microsoft.com/office/drawing/2014/main" id="{31AFD465-0BBF-4EDB-9A39-47DE1AC7D389}"/>
              </a:ext>
            </a:extLst>
          </p:cNvPr>
          <p:cNvSpPr>
            <a:spLocks noGrp="1"/>
          </p:cNvSpPr>
          <p:nvPr>
            <p:ph idx="1"/>
          </p:nvPr>
        </p:nvSpPr>
        <p:spPr>
          <a:xfrm>
            <a:off x="738187" y="1597025"/>
            <a:ext cx="10906125" cy="4351338"/>
          </a:xfrm>
        </p:spPr>
        <p:txBody>
          <a:bodyPr>
            <a:normAutofit/>
          </a:bodyPr>
          <a:lstStyle/>
          <a:p>
            <a:pPr>
              <a:lnSpc>
                <a:spcPct val="100000"/>
              </a:lnSpc>
              <a:defRPr/>
            </a:pPr>
            <a:r>
              <a:rPr lang="en-US" altLang="en-US" dirty="0">
                <a:latin typeface="Calibri" panose="020F0502020204030204" pitchFamily="34" charset="0"/>
                <a:cs typeface="Calibri" panose="020F0502020204030204" pitchFamily="34" charset="0"/>
              </a:rPr>
              <a:t>LTRA reduces airway inflammation</a:t>
            </a:r>
          </a:p>
          <a:p>
            <a:pPr>
              <a:lnSpc>
                <a:spcPct val="100000"/>
              </a:lnSpc>
              <a:defRPr/>
            </a:pPr>
            <a:r>
              <a:rPr lang="en-US" altLang="en-US" dirty="0">
                <a:latin typeface="Calibri" panose="020F0502020204030204" pitchFamily="34" charset="0"/>
                <a:cs typeface="Calibri" panose="020F0502020204030204" pitchFamily="34" charset="0"/>
              </a:rPr>
              <a:t>LTRA improves asthma symptoms and lung function</a:t>
            </a:r>
          </a:p>
          <a:p>
            <a:pPr>
              <a:lnSpc>
                <a:spcPct val="100000"/>
              </a:lnSpc>
              <a:defRPr/>
            </a:pPr>
            <a:r>
              <a:rPr lang="en-US" altLang="en-US" dirty="0">
                <a:latin typeface="Calibri" panose="020F0502020204030204" pitchFamily="34" charset="0"/>
                <a:cs typeface="Calibri" panose="020F0502020204030204" pitchFamily="34" charset="0"/>
              </a:rPr>
              <a:t>It has less consistent effect on Attacks when compared to ICS</a:t>
            </a:r>
          </a:p>
          <a:p>
            <a:pPr>
              <a:lnSpc>
                <a:spcPct val="100000"/>
              </a:lnSpc>
              <a:defRPr/>
            </a:pPr>
            <a:r>
              <a:rPr lang="en-US" altLang="en-US" dirty="0">
                <a:latin typeface="Calibri" panose="020F0502020204030204" pitchFamily="34" charset="0"/>
                <a:cs typeface="Calibri" panose="020F0502020204030204" pitchFamily="34" charset="0"/>
              </a:rPr>
              <a:t>Alternative treatment to ICS for patients with mild asthma, especially in those who have clinical rhinitis</a:t>
            </a:r>
          </a:p>
          <a:p>
            <a:pPr>
              <a:lnSpc>
                <a:spcPct val="100000"/>
              </a:lnSpc>
              <a:defRPr/>
            </a:pPr>
            <a:r>
              <a:rPr lang="en-US" altLang="en-US" dirty="0">
                <a:latin typeface="Calibri" panose="020F0502020204030204" pitchFamily="34" charset="0"/>
                <a:cs typeface="Calibri" panose="020F0502020204030204" pitchFamily="34" charset="0"/>
              </a:rPr>
              <a:t>Can be used for aspirin-sensitive asthma </a:t>
            </a:r>
            <a:r>
              <a:rPr lang="ar-SA" altLang="en-US" dirty="0">
                <a:latin typeface="Calibri" panose="020F0502020204030204" pitchFamily="34" charset="0"/>
                <a:cs typeface="Calibri" panose="020F0502020204030204" pitchFamily="34" charset="0"/>
              </a:rPr>
              <a:t> </a:t>
            </a:r>
            <a:endParaRPr lang="en-US" altLang="en-US" dirty="0">
              <a:latin typeface="Calibri" panose="020F0502020204030204" pitchFamily="34" charset="0"/>
              <a:cs typeface="Calibri" panose="020F050202020403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A937EEC-5B48-41BE-A40A-D64F02F35A02}"/>
              </a:ext>
            </a:extLst>
          </p:cNvPr>
          <p:cNvGraphicFramePr>
            <a:graphicFrameLocks noChangeAspect="1"/>
          </p:cNvGraphicFramePr>
          <p:nvPr>
            <p:custDataLst>
              <p:tags r:id="rId1"/>
            </p:custDataLst>
            <p:extLst>
              <p:ext uri="{D42A27DB-BD31-4B8C-83A1-F6EECF244321}">
                <p14:modId xmlns:p14="http://schemas.microsoft.com/office/powerpoint/2010/main" val="3757653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0594" name="Title 1">
            <a:extLst>
              <a:ext uri="{FF2B5EF4-FFF2-40B4-BE49-F238E27FC236}">
                <a16:creationId xmlns:a16="http://schemas.microsoft.com/office/drawing/2014/main" id="{DD6DAC34-D082-4093-BA96-522435F29D83}"/>
              </a:ext>
            </a:extLst>
          </p:cNvPr>
          <p:cNvSpPr>
            <a:spLocks noGrp="1" noChangeArrowheads="1"/>
          </p:cNvSpPr>
          <p:nvPr>
            <p:ph type="title"/>
          </p:nvPr>
        </p:nvSpPr>
        <p:spPr/>
        <p:txBody>
          <a:bodyPr vert="horz"/>
          <a:lstStyle/>
          <a:p>
            <a:r>
              <a:rPr lang="en-US" altLang="en-US" dirty="0">
                <a:latin typeface="Calibri" panose="020F0502020204030204" pitchFamily="34" charset="0"/>
                <a:cs typeface="Calibri" panose="020F0502020204030204" pitchFamily="34" charset="0"/>
              </a:rPr>
              <a:t>Leukotriene modifiers (LTRA)</a:t>
            </a:r>
            <a:endParaRPr lang="ar-SA" altLang="en-US" dirty="0">
              <a:latin typeface="Calibri" panose="020F0502020204030204" pitchFamily="34" charset="0"/>
            </a:endParaRPr>
          </a:p>
        </p:txBody>
      </p:sp>
      <p:sp>
        <p:nvSpPr>
          <p:cNvPr id="60419" name="Content Placeholder 2">
            <a:extLst>
              <a:ext uri="{FF2B5EF4-FFF2-40B4-BE49-F238E27FC236}">
                <a16:creationId xmlns:a16="http://schemas.microsoft.com/office/drawing/2014/main" id="{E6B2B857-D97E-4E78-A992-6F3911B1FA2C}"/>
              </a:ext>
            </a:extLst>
          </p:cNvPr>
          <p:cNvSpPr>
            <a:spLocks noGrp="1"/>
          </p:cNvSpPr>
          <p:nvPr>
            <p:ph idx="1"/>
          </p:nvPr>
        </p:nvSpPr>
        <p:spPr>
          <a:xfrm>
            <a:off x="590549" y="1682750"/>
            <a:ext cx="11001375" cy="4351338"/>
          </a:xfrm>
        </p:spPr>
        <p:txBody>
          <a:bodyPr>
            <a:normAutofit/>
          </a:bodyPr>
          <a:lstStyle/>
          <a:p>
            <a:pPr>
              <a:lnSpc>
                <a:spcPct val="100000"/>
              </a:lnSpc>
              <a:defRPr/>
            </a:pPr>
            <a:r>
              <a:rPr lang="en-US" altLang="en-US" dirty="0">
                <a:latin typeface="Calibri" panose="020F0502020204030204" pitchFamily="34" charset="0"/>
                <a:cs typeface="Calibri" panose="020F0502020204030204" pitchFamily="34" charset="0"/>
              </a:rPr>
              <a:t>Available as </a:t>
            </a:r>
            <a:r>
              <a:rPr lang="en-GB" dirty="0">
                <a:latin typeface="Calibri" panose="020F0502020204030204" pitchFamily="34" charset="0"/>
                <a:cs typeface="Calibri" panose="020F0502020204030204" pitchFamily="34" charset="0"/>
              </a:rPr>
              <a:t>Montelukast</a:t>
            </a:r>
            <a:r>
              <a:rPr lang="en-US" altLang="en-US" dirty="0">
                <a:latin typeface="Calibri" panose="020F0502020204030204" pitchFamily="34" charset="0"/>
                <a:cs typeface="Calibri" panose="020F0502020204030204" pitchFamily="34" charset="0"/>
              </a:rPr>
              <a:t> in Saudi Arabia  </a:t>
            </a:r>
          </a:p>
          <a:p>
            <a:pPr>
              <a:lnSpc>
                <a:spcPct val="100000"/>
              </a:lnSpc>
              <a:defRPr/>
            </a:pPr>
            <a:r>
              <a:rPr lang="en-US" altLang="en-US" dirty="0">
                <a:latin typeface="Calibri" panose="020F0502020204030204" pitchFamily="34" charset="0"/>
                <a:cs typeface="Calibri" panose="020F0502020204030204" pitchFamily="34" charset="0"/>
              </a:rPr>
              <a:t>Their effects are generally less than that of low dose ICS</a:t>
            </a:r>
          </a:p>
          <a:p>
            <a:pPr>
              <a:lnSpc>
                <a:spcPct val="100000"/>
              </a:lnSpc>
              <a:defRPr/>
            </a:pPr>
            <a:r>
              <a:rPr lang="en-US" altLang="en-US" dirty="0">
                <a:latin typeface="Calibri" panose="020F0502020204030204" pitchFamily="34" charset="0"/>
                <a:cs typeface="Calibri" panose="020F0502020204030204" pitchFamily="34" charset="0"/>
              </a:rPr>
              <a:t>When added to ICS, LTRA may reduce the dose of ICS required by patients with uncontrolled asthma, and may improve asthma control</a:t>
            </a:r>
          </a:p>
          <a:p>
            <a:pPr>
              <a:lnSpc>
                <a:spcPct val="100000"/>
              </a:lnSpc>
              <a:defRPr/>
            </a:pPr>
            <a:r>
              <a:rPr lang="en-US" altLang="en-US" dirty="0">
                <a:latin typeface="Calibri" panose="020F0502020204030204" pitchFamily="34" charset="0"/>
                <a:cs typeface="Calibri" panose="020F0502020204030204" pitchFamily="34" charset="0"/>
              </a:rPr>
              <a:t>LTRA are generally well-tolerated</a:t>
            </a:r>
          </a:p>
          <a:p>
            <a:pPr>
              <a:lnSpc>
                <a:spcPct val="100000"/>
              </a:lnSpc>
              <a:defRPr/>
            </a:pPr>
            <a:r>
              <a:rPr lang="en-US" altLang="en-US" dirty="0">
                <a:latin typeface="Calibri" panose="020F0502020204030204" pitchFamily="34" charset="0"/>
                <a:cs typeface="Calibri" panose="020F0502020204030204" pitchFamily="34" charset="0"/>
              </a:rPr>
              <a:t>There is no clinical data to support their use &lt;6 months</a:t>
            </a:r>
            <a:endParaRPr lang="ar-SA" altLang="en-US" dirty="0">
              <a:latin typeface="Calibri" panose="020F0502020204030204" pitchFamily="34" charset="0"/>
            </a:endParaRPr>
          </a:p>
          <a:p>
            <a:pPr>
              <a:lnSpc>
                <a:spcPct val="100000"/>
              </a:lnSpc>
              <a:defRPr/>
            </a:pPr>
            <a:endParaRPr lang="ar-SA" altLang="en-US" dirty="0">
              <a:latin typeface="Calibri" panose="020F050202020403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2006398-F341-43BB-86F3-99A9B1FC300D}"/>
              </a:ext>
            </a:extLst>
          </p:cNvPr>
          <p:cNvGraphicFramePr>
            <a:graphicFrameLocks noChangeAspect="1"/>
          </p:cNvGraphicFramePr>
          <p:nvPr>
            <p:custDataLst>
              <p:tags r:id="rId1"/>
            </p:custDataLst>
            <p:extLst>
              <p:ext uri="{D42A27DB-BD31-4B8C-83A1-F6EECF244321}">
                <p14:modId xmlns:p14="http://schemas.microsoft.com/office/powerpoint/2010/main" val="943183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ntent Placeholder 10">
            <a:extLst>
              <a:ext uri="{FF2B5EF4-FFF2-40B4-BE49-F238E27FC236}">
                <a16:creationId xmlns:a16="http://schemas.microsoft.com/office/drawing/2014/main" id="{90084A2F-AC29-4D6A-AF1B-FA8B8F07D6EE}"/>
              </a:ext>
            </a:extLst>
          </p:cNvPr>
          <p:cNvSpPr>
            <a:spLocks noGrp="1"/>
          </p:cNvSpPr>
          <p:nvPr>
            <p:ph sz="half" idx="1"/>
          </p:nvPr>
        </p:nvSpPr>
        <p:spPr>
          <a:xfrm>
            <a:off x="595604" y="1702431"/>
            <a:ext cx="4349620" cy="4351338"/>
          </a:xfrm>
        </p:spPr>
        <p:txBody>
          <a:bodyPr/>
          <a:lstStyle/>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b="1" dirty="0">
                <a:solidFill>
                  <a:srgbClr val="003300"/>
                </a:solidFill>
              </a:rPr>
              <a:t>LABAs - twice a day:</a:t>
            </a:r>
          </a:p>
          <a:p>
            <a:pPr lvl="1">
              <a:lnSpc>
                <a:spcPct val="80000"/>
              </a:lnSpc>
              <a:defRPr/>
            </a:pPr>
            <a:r>
              <a:rPr lang="en-US" altLang="en-US" sz="2800" dirty="0">
                <a:solidFill>
                  <a:srgbClr val="003300"/>
                </a:solidFill>
              </a:rPr>
              <a:t>Formoterol</a:t>
            </a:r>
          </a:p>
          <a:p>
            <a:pPr lvl="1">
              <a:lnSpc>
                <a:spcPct val="80000"/>
              </a:lnSpc>
              <a:defRPr/>
            </a:pPr>
            <a:r>
              <a:rPr lang="en-US" altLang="en-US" sz="2800" dirty="0">
                <a:solidFill>
                  <a:srgbClr val="003300"/>
                </a:solidFill>
              </a:rPr>
              <a:t>Salmeterol</a:t>
            </a:r>
          </a:p>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endParaRPr lang="en-US" altLang="en-US" dirty="0">
              <a:solidFill>
                <a:srgbClr val="003300"/>
              </a:solidFill>
            </a:endParaRPr>
          </a:p>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b="1" dirty="0">
                <a:solidFill>
                  <a:srgbClr val="003300"/>
                </a:solidFill>
              </a:rPr>
              <a:t>Ultra LABAs-once daily</a:t>
            </a:r>
          </a:p>
          <a:p>
            <a:pPr lvl="1"/>
            <a:r>
              <a:rPr lang="en-US" altLang="en-US" sz="2800" dirty="0">
                <a:solidFill>
                  <a:srgbClr val="003300"/>
                </a:solidFill>
              </a:rPr>
              <a:t>Vilanterol</a:t>
            </a:r>
          </a:p>
          <a:p>
            <a:pPr lvl="1"/>
            <a:r>
              <a:rPr lang="en-US" altLang="en-US" sz="2800" dirty="0">
                <a:solidFill>
                  <a:srgbClr val="003300"/>
                </a:solidFill>
              </a:rPr>
              <a:t>Indacaterol</a:t>
            </a:r>
          </a:p>
          <a:p>
            <a:pPr lvl="1"/>
            <a:r>
              <a:rPr lang="en-US" altLang="en-US" sz="2800" dirty="0">
                <a:solidFill>
                  <a:srgbClr val="003300"/>
                </a:solidFill>
              </a:rPr>
              <a:t>Olodaterol</a:t>
            </a:r>
          </a:p>
          <a:p>
            <a:endParaRPr lang="en-GB" dirty="0"/>
          </a:p>
        </p:txBody>
      </p:sp>
      <p:sp>
        <p:nvSpPr>
          <p:cNvPr id="12" name="Content Placeholder 11">
            <a:extLst>
              <a:ext uri="{FF2B5EF4-FFF2-40B4-BE49-F238E27FC236}">
                <a16:creationId xmlns:a16="http://schemas.microsoft.com/office/drawing/2014/main" id="{95B969BC-32DF-402F-9C20-074C8EBFBDE8}"/>
              </a:ext>
            </a:extLst>
          </p:cNvPr>
          <p:cNvSpPr>
            <a:spLocks noGrp="1"/>
          </p:cNvSpPr>
          <p:nvPr>
            <p:ph sz="half" idx="2"/>
          </p:nvPr>
        </p:nvSpPr>
        <p:spPr>
          <a:xfrm>
            <a:off x="5691673" y="1590512"/>
            <a:ext cx="6074229" cy="4948400"/>
          </a:xfrm>
        </p:spPr>
        <p:txBody>
          <a:bodyPr>
            <a:normAutofit/>
          </a:bodyPr>
          <a:lstStyle/>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dirty="0"/>
              <a:t>Should not be used as monotherapy as it may mask inflammation</a:t>
            </a:r>
          </a:p>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dirty="0"/>
              <a:t>Should be combined with ICS</a:t>
            </a:r>
          </a:p>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dirty="0"/>
              <a:t>Formoterol combined with ICS can be used as a reliver therapy</a:t>
            </a:r>
          </a:p>
          <a:p>
            <a:pPr marL="609600" indent="-609600" algn="just">
              <a:lnSpc>
                <a:spcPct val="100000"/>
              </a:lnSpc>
              <a:spcBef>
                <a:spcPts val="600"/>
              </a:spcBef>
              <a:spcAft>
                <a:spcPct val="40000"/>
              </a:spcAft>
              <a:buClr>
                <a:schemeClr val="accent6">
                  <a:lumMod val="75000"/>
                </a:schemeClr>
              </a:buClr>
              <a:buSzPct val="100000"/>
              <a:buFont typeface="Arial" panose="020B0604020202020204" pitchFamily="34" charset="0"/>
              <a:buChar char="•"/>
              <a:defRPr/>
            </a:pPr>
            <a:r>
              <a:rPr lang="en-US" altLang="en-US" dirty="0"/>
              <a:t>Fewer systemic adverse effects:</a:t>
            </a:r>
          </a:p>
          <a:p>
            <a:pPr lvl="1">
              <a:lnSpc>
                <a:spcPct val="100000"/>
              </a:lnSpc>
              <a:buClrTx/>
              <a:defRPr/>
            </a:pPr>
            <a:r>
              <a:rPr lang="en-US" altLang="en-US" dirty="0">
                <a:solidFill>
                  <a:srgbClr val="003300"/>
                </a:solidFill>
              </a:rPr>
              <a:t>Cardiovascular stimulation</a:t>
            </a:r>
          </a:p>
          <a:p>
            <a:pPr lvl="1">
              <a:lnSpc>
                <a:spcPct val="100000"/>
              </a:lnSpc>
              <a:buClrTx/>
              <a:defRPr/>
            </a:pPr>
            <a:r>
              <a:rPr lang="en-US" altLang="en-US" dirty="0">
                <a:solidFill>
                  <a:srgbClr val="003300"/>
                </a:solidFill>
              </a:rPr>
              <a:t>Skeletal muscle tremor</a:t>
            </a:r>
          </a:p>
          <a:p>
            <a:pPr lvl="1">
              <a:lnSpc>
                <a:spcPct val="100000"/>
              </a:lnSpc>
              <a:buClrTx/>
              <a:defRPr/>
            </a:pPr>
            <a:r>
              <a:rPr lang="en-US" altLang="en-US" dirty="0">
                <a:solidFill>
                  <a:srgbClr val="003300"/>
                </a:solidFill>
              </a:rPr>
              <a:t>Hypokalemia</a:t>
            </a:r>
          </a:p>
          <a:p>
            <a:pPr>
              <a:lnSpc>
                <a:spcPct val="100000"/>
              </a:lnSpc>
            </a:pPr>
            <a:endParaRPr lang="en-GB" dirty="0"/>
          </a:p>
        </p:txBody>
      </p:sp>
      <p:sp>
        <p:nvSpPr>
          <p:cNvPr id="10" name="Title 9">
            <a:extLst>
              <a:ext uri="{FF2B5EF4-FFF2-40B4-BE49-F238E27FC236}">
                <a16:creationId xmlns:a16="http://schemas.microsoft.com/office/drawing/2014/main" id="{569EABCE-1323-4BC5-AE56-2F81981FA1C4}"/>
              </a:ext>
            </a:extLst>
          </p:cNvPr>
          <p:cNvSpPr>
            <a:spLocks noGrp="1"/>
          </p:cNvSpPr>
          <p:nvPr>
            <p:ph type="title"/>
          </p:nvPr>
        </p:nvSpPr>
        <p:spPr/>
        <p:txBody>
          <a:bodyPr vert="horz">
            <a:normAutofit/>
          </a:bodyPr>
          <a:lstStyle/>
          <a:p>
            <a:r>
              <a:rPr lang="en-US" altLang="en-US" dirty="0">
                <a:latin typeface="Calibri" panose="020F0502020204030204" pitchFamily="34" charset="0"/>
                <a:cs typeface="Calibri" panose="020F0502020204030204" pitchFamily="34" charset="0"/>
              </a:rPr>
              <a:t>Long-Acting Bronchodilators </a:t>
            </a:r>
            <a:endParaRPr lang="en-GB" dirty="0"/>
          </a:p>
        </p:txBody>
      </p:sp>
    </p:spTree>
    <p:extLst>
      <p:ext uri="{BB962C8B-B14F-4D97-AF65-F5344CB8AC3E}">
        <p14:creationId xmlns:p14="http://schemas.microsoft.com/office/powerpoint/2010/main" val="1945033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a:extLst>
              <a:ext uri="{FF2B5EF4-FFF2-40B4-BE49-F238E27FC236}">
                <a16:creationId xmlns:a16="http://schemas.microsoft.com/office/drawing/2014/main" id="{79C685A2-ED2A-49D2-A2F8-9C2C54F2B0DA}"/>
              </a:ext>
            </a:extLst>
          </p:cNvPr>
          <p:cNvSpPr>
            <a:spLocks noGrp="1" noChangeArrowheads="1"/>
          </p:cNvSpPr>
          <p:nvPr>
            <p:ph type="body" idx="1"/>
          </p:nvPr>
        </p:nvSpPr>
        <p:spPr>
          <a:xfrm>
            <a:off x="663985" y="1406525"/>
            <a:ext cx="10487025" cy="4905374"/>
          </a:xfrm>
        </p:spPr>
        <p:txBody>
          <a:bodyPr>
            <a:normAutofit/>
          </a:bodyPr>
          <a:lstStyle/>
          <a:p>
            <a:pPr marL="609600" lvl="1" indent="-609600" algn="just">
              <a:lnSpc>
                <a:spcPct val="100000"/>
              </a:lnSpc>
              <a:spcBef>
                <a:spcPts val="600"/>
              </a:spcBef>
              <a:spcAft>
                <a:spcPct val="40000"/>
              </a:spcAft>
              <a:buClr>
                <a:schemeClr val="accent6">
                  <a:lumMod val="60000"/>
                  <a:lumOff val="40000"/>
                </a:schemeClr>
              </a:buClr>
              <a:buSzPct val="100000"/>
              <a:defRPr/>
            </a:pPr>
            <a:r>
              <a:rPr lang="en-US" altLang="en-US" sz="2800" dirty="0">
                <a:solidFill>
                  <a:srgbClr val="003300"/>
                </a:solidFill>
              </a:rPr>
              <a:t>Improves symptoms</a:t>
            </a:r>
          </a:p>
          <a:p>
            <a:pPr marL="609600" lvl="1" indent="-609600" algn="just">
              <a:lnSpc>
                <a:spcPct val="100000"/>
              </a:lnSpc>
              <a:spcBef>
                <a:spcPts val="600"/>
              </a:spcBef>
              <a:spcAft>
                <a:spcPct val="40000"/>
              </a:spcAft>
              <a:buClr>
                <a:schemeClr val="accent6">
                  <a:lumMod val="60000"/>
                  <a:lumOff val="40000"/>
                </a:schemeClr>
              </a:buClr>
              <a:buSzPct val="100000"/>
              <a:defRPr/>
            </a:pPr>
            <a:r>
              <a:rPr lang="en-US" altLang="en-US" sz="2800" dirty="0">
                <a:solidFill>
                  <a:srgbClr val="003300"/>
                </a:solidFill>
              </a:rPr>
              <a:t>Decreases nocturnal asthma</a:t>
            </a:r>
          </a:p>
          <a:p>
            <a:pPr marL="609600" lvl="1" indent="-609600" algn="just">
              <a:lnSpc>
                <a:spcPct val="100000"/>
              </a:lnSpc>
              <a:spcBef>
                <a:spcPts val="600"/>
              </a:spcBef>
              <a:spcAft>
                <a:spcPct val="40000"/>
              </a:spcAft>
              <a:buClr>
                <a:schemeClr val="accent6">
                  <a:lumMod val="60000"/>
                  <a:lumOff val="40000"/>
                </a:schemeClr>
              </a:buClr>
              <a:buSzPct val="100000"/>
              <a:defRPr/>
            </a:pPr>
            <a:r>
              <a:rPr lang="en-US" altLang="en-US" sz="2800" dirty="0">
                <a:solidFill>
                  <a:srgbClr val="003300"/>
                </a:solidFill>
              </a:rPr>
              <a:t>Improves lung function</a:t>
            </a:r>
          </a:p>
          <a:p>
            <a:pPr marL="609600" lvl="1" indent="-609600" algn="just">
              <a:lnSpc>
                <a:spcPct val="100000"/>
              </a:lnSpc>
              <a:spcBef>
                <a:spcPts val="600"/>
              </a:spcBef>
              <a:spcAft>
                <a:spcPct val="40000"/>
              </a:spcAft>
              <a:buClr>
                <a:schemeClr val="accent6">
                  <a:lumMod val="60000"/>
                  <a:lumOff val="40000"/>
                </a:schemeClr>
              </a:buClr>
              <a:buSzPct val="100000"/>
              <a:defRPr/>
            </a:pPr>
            <a:r>
              <a:rPr lang="en-US" altLang="en-US" sz="2800" dirty="0">
                <a:solidFill>
                  <a:srgbClr val="003300"/>
                </a:solidFill>
              </a:rPr>
              <a:t>Decreases the use of rapid-onset inhaled B2-agonists</a:t>
            </a:r>
          </a:p>
          <a:p>
            <a:pPr marL="609600" lvl="1" indent="-609600" algn="just">
              <a:lnSpc>
                <a:spcPct val="100000"/>
              </a:lnSpc>
              <a:spcBef>
                <a:spcPts val="600"/>
              </a:spcBef>
              <a:spcAft>
                <a:spcPct val="40000"/>
              </a:spcAft>
              <a:buClr>
                <a:schemeClr val="accent6">
                  <a:lumMod val="60000"/>
                  <a:lumOff val="40000"/>
                </a:schemeClr>
              </a:buClr>
              <a:buSzPct val="100000"/>
              <a:defRPr/>
            </a:pPr>
            <a:r>
              <a:rPr lang="en-US" altLang="en-US" sz="2800" dirty="0">
                <a:solidFill>
                  <a:srgbClr val="003300"/>
                </a:solidFill>
              </a:rPr>
              <a:t>Reduces the number of exacerbations</a:t>
            </a:r>
          </a:p>
          <a:p>
            <a:pPr marL="609600" lvl="1" indent="-609600" algn="just">
              <a:lnSpc>
                <a:spcPct val="100000"/>
              </a:lnSpc>
              <a:spcBef>
                <a:spcPts val="600"/>
              </a:spcBef>
              <a:spcAft>
                <a:spcPct val="40000"/>
              </a:spcAft>
              <a:buClr>
                <a:schemeClr val="accent6">
                  <a:lumMod val="60000"/>
                  <a:lumOff val="40000"/>
                </a:schemeClr>
              </a:buClr>
              <a:buSzPct val="100000"/>
              <a:defRPr/>
            </a:pPr>
            <a:r>
              <a:rPr lang="en-US" altLang="en-US" sz="2800" dirty="0">
                <a:solidFill>
                  <a:srgbClr val="003300"/>
                </a:solidFill>
              </a:rPr>
              <a:t>Achieves clinical control of asthma in more patients, more rapidly, and at a lower dose of ICS </a:t>
            </a:r>
          </a:p>
        </p:txBody>
      </p:sp>
      <p:sp>
        <p:nvSpPr>
          <p:cNvPr id="4" name="Rectangle 2">
            <a:extLst>
              <a:ext uri="{FF2B5EF4-FFF2-40B4-BE49-F238E27FC236}">
                <a16:creationId xmlns:a16="http://schemas.microsoft.com/office/drawing/2014/main" id="{76EFE2F8-B327-4BC8-9656-B58671B03EB3}"/>
              </a:ext>
            </a:extLst>
          </p:cNvPr>
          <p:cNvSpPr txBox="1">
            <a:spLocks noChangeArrowheads="1"/>
          </p:cNvSpPr>
          <p:nvPr/>
        </p:nvSpPr>
        <p:spPr>
          <a:xfrm>
            <a:off x="1219200" y="374651"/>
            <a:ext cx="10972800" cy="8159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6">
                    <a:lumMod val="75000"/>
                  </a:schemeClr>
                </a:solidFill>
                <a:latin typeface="+mj-lt"/>
                <a:ea typeface="+mj-ea"/>
                <a:cs typeface="+mj-cs"/>
              </a:defRPr>
            </a:lvl1pPr>
          </a:lstStyle>
          <a:p>
            <a:r>
              <a:rPr lang="en-US" altLang="en-US" dirty="0">
                <a:latin typeface="Calibri" panose="020F0502020204030204" pitchFamily="34" charset="0"/>
                <a:cs typeface="Calibri" panose="020F0502020204030204" pitchFamily="34" charset="0"/>
              </a:rPr>
              <a:t>Combination of LABA and ICS</a:t>
            </a:r>
          </a:p>
        </p:txBody>
      </p:sp>
    </p:spTree>
    <p:extLst>
      <p:ext uri="{BB962C8B-B14F-4D97-AF65-F5344CB8AC3E}">
        <p14:creationId xmlns:p14="http://schemas.microsoft.com/office/powerpoint/2010/main" val="2259897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2C8761-D4CC-4EEA-980F-5E13F0EE880D}"/>
              </a:ext>
            </a:extLst>
          </p:cNvPr>
          <p:cNvGraphicFramePr>
            <a:graphicFrameLocks noChangeAspect="1"/>
          </p:cNvGraphicFramePr>
          <p:nvPr>
            <p:custDataLst>
              <p:tags r:id="rId1"/>
            </p:custDataLst>
            <p:extLst>
              <p:ext uri="{D42A27DB-BD31-4B8C-83A1-F6EECF244321}">
                <p14:modId xmlns:p14="http://schemas.microsoft.com/office/powerpoint/2010/main" val="1311942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5714" name="Title 1">
            <a:extLst>
              <a:ext uri="{FF2B5EF4-FFF2-40B4-BE49-F238E27FC236}">
                <a16:creationId xmlns:a16="http://schemas.microsoft.com/office/drawing/2014/main" id="{23CCED83-5B66-4498-AA38-3676CD5C284E}"/>
              </a:ext>
            </a:extLst>
          </p:cNvPr>
          <p:cNvSpPr>
            <a:spLocks noGrp="1" noChangeArrowheads="1"/>
          </p:cNvSpPr>
          <p:nvPr>
            <p:ph type="title"/>
          </p:nvPr>
        </p:nvSpPr>
        <p:spPr/>
        <p:txBody>
          <a:bodyPr vert="horz"/>
          <a:lstStyle/>
          <a:p>
            <a:r>
              <a:rPr lang="en-US" altLang="en-US" dirty="0">
                <a:latin typeface="Calibri" panose="020F0502020204030204" pitchFamily="34" charset="0"/>
                <a:cs typeface="Calibri" panose="020F0502020204030204" pitchFamily="34" charset="0"/>
              </a:rPr>
              <a:t>Long Acting Anti-</a:t>
            </a:r>
            <a:r>
              <a:rPr lang="en-US" altLang="en-US" dirty="0" err="1">
                <a:latin typeface="Calibri" panose="020F0502020204030204" pitchFamily="34" charset="0"/>
                <a:cs typeface="Calibri" panose="020F0502020204030204" pitchFamily="34" charset="0"/>
              </a:rPr>
              <a:t>Chlenergics</a:t>
            </a:r>
            <a:endParaRPr lang="en-US" altLang="en-US" dirty="0">
              <a:latin typeface="Calibri" panose="020F0502020204030204" pitchFamily="34" charset="0"/>
              <a:cs typeface="Calibri" panose="020F0502020204030204" pitchFamily="34" charset="0"/>
            </a:endParaRPr>
          </a:p>
        </p:txBody>
      </p:sp>
      <p:sp>
        <p:nvSpPr>
          <p:cNvPr id="63491" name="Content Placeholder 2">
            <a:extLst>
              <a:ext uri="{FF2B5EF4-FFF2-40B4-BE49-F238E27FC236}">
                <a16:creationId xmlns:a16="http://schemas.microsoft.com/office/drawing/2014/main" id="{0F6B6912-4127-45BF-BA3A-823C4B20F1EA}"/>
              </a:ext>
            </a:extLst>
          </p:cNvPr>
          <p:cNvSpPr>
            <a:spLocks noGrp="1"/>
          </p:cNvSpPr>
          <p:nvPr>
            <p:ph idx="1"/>
          </p:nvPr>
        </p:nvSpPr>
        <p:spPr>
          <a:xfrm>
            <a:off x="316074" y="1571432"/>
            <a:ext cx="11559852" cy="5135563"/>
          </a:xfrm>
        </p:spPr>
        <p:txBody>
          <a:bodyPr>
            <a:normAutofit fontScale="92500" lnSpcReduction="10000"/>
          </a:bodyPr>
          <a:lstStyle/>
          <a:p>
            <a:pPr>
              <a:defRPr/>
            </a:pPr>
            <a:r>
              <a:rPr lang="en-GB" altLang="en-US" dirty="0">
                <a:latin typeface="Calibri" panose="020F0502020204030204" pitchFamily="34" charset="0"/>
                <a:cs typeface="Calibri" panose="020F0502020204030204" pitchFamily="34" charset="0"/>
              </a:rPr>
              <a:t>Approved agents: </a:t>
            </a:r>
          </a:p>
          <a:p>
            <a:pPr lvl="1">
              <a:lnSpc>
                <a:spcPct val="120000"/>
              </a:lnSpc>
              <a:defRPr/>
            </a:pPr>
            <a:r>
              <a:rPr lang="en-GB" altLang="en-US" sz="2800" dirty="0">
                <a:latin typeface="Calibri" panose="020F0502020204030204" pitchFamily="34" charset="0"/>
                <a:cs typeface="Calibri" panose="020F0502020204030204" pitchFamily="34" charset="0"/>
              </a:rPr>
              <a:t>Tiotropium bromide: Available as a single agent</a:t>
            </a:r>
          </a:p>
          <a:p>
            <a:pPr lvl="1"/>
            <a:r>
              <a:rPr lang="en-GB" altLang="en-US" sz="2800" dirty="0">
                <a:latin typeface="Calibri" panose="020F0502020204030204" pitchFamily="34" charset="0"/>
                <a:cs typeface="Calibri" panose="020F0502020204030204" pitchFamily="34" charset="0"/>
              </a:rPr>
              <a:t>Umeclidinium: Available in combination with </a:t>
            </a:r>
            <a:r>
              <a:rPr lang="en-GB" sz="2800" dirty="0"/>
              <a:t>fluticasone furoate</a:t>
            </a:r>
            <a:r>
              <a:rPr lang="en-GB" altLang="en-US" sz="2800" dirty="0">
                <a:latin typeface="Calibri" panose="020F0502020204030204" pitchFamily="34" charset="0"/>
                <a:cs typeface="Calibri" panose="020F0502020204030204" pitchFamily="34" charset="0"/>
              </a:rPr>
              <a:t> and vilanterol</a:t>
            </a:r>
          </a:p>
          <a:p>
            <a:pPr>
              <a:defRPr/>
            </a:pPr>
            <a:r>
              <a:rPr lang="en-US" altLang="en-US" dirty="0">
                <a:latin typeface="Calibri" panose="020F0502020204030204" pitchFamily="34" charset="0"/>
                <a:cs typeface="Calibri" panose="020F0502020204030204" pitchFamily="34" charset="0"/>
              </a:rPr>
              <a:t>Superior to a doubling the dose of an </a:t>
            </a:r>
            <a:r>
              <a:rPr lang="en-GB" altLang="en-US" dirty="0">
                <a:latin typeface="Calibri" panose="020F0502020204030204" pitchFamily="34" charset="0"/>
                <a:cs typeface="Calibri" panose="020F0502020204030204" pitchFamily="34" charset="0"/>
              </a:rPr>
              <a:t>ICS </a:t>
            </a:r>
            <a:r>
              <a:rPr lang="en-US" altLang="en-US" dirty="0">
                <a:latin typeface="Calibri" panose="020F0502020204030204" pitchFamily="34" charset="0"/>
                <a:cs typeface="Calibri" panose="020F0502020204030204" pitchFamily="34" charset="0"/>
              </a:rPr>
              <a:t>at step 3</a:t>
            </a:r>
          </a:p>
          <a:p>
            <a:pPr>
              <a:defRPr/>
            </a:pPr>
            <a:r>
              <a:rPr lang="en-GB" altLang="en-US" dirty="0">
                <a:latin typeface="Calibri" panose="020F0502020204030204" pitchFamily="34" charset="0"/>
                <a:cs typeface="Calibri" panose="020F0502020204030204" pitchFamily="34" charset="0"/>
              </a:rPr>
              <a:t>N</a:t>
            </a:r>
            <a:r>
              <a:rPr lang="en-US" altLang="en-US" dirty="0">
                <a:latin typeface="Calibri" panose="020F0502020204030204" pitchFamily="34" charset="0"/>
                <a:cs typeface="Calibri" panose="020F0502020204030204" pitchFamily="34" charset="0"/>
              </a:rPr>
              <a:t>on-inferior to LABA</a:t>
            </a:r>
          </a:p>
          <a:p>
            <a:pPr>
              <a:defRPr/>
            </a:pPr>
            <a:r>
              <a:rPr lang="en-US" altLang="en-US" dirty="0">
                <a:latin typeface="Calibri" panose="020F0502020204030204" pitchFamily="34" charset="0"/>
                <a:cs typeface="Calibri" panose="020F0502020204030204" pitchFamily="34" charset="0"/>
              </a:rPr>
              <a:t>Improves lung function in patients with severe uncontrolled asthma</a:t>
            </a:r>
          </a:p>
          <a:p>
            <a:pPr>
              <a:defRPr/>
            </a:pPr>
            <a:r>
              <a:rPr lang="en-US" altLang="en-US" dirty="0">
                <a:latin typeface="Calibri" panose="020F0502020204030204" pitchFamily="34" charset="0"/>
                <a:cs typeface="Calibri" panose="020F0502020204030204" pitchFamily="34" charset="0"/>
              </a:rPr>
              <a:t>Add-on therapy to combination devices at step 4</a:t>
            </a:r>
          </a:p>
          <a:p>
            <a:pPr>
              <a:defRPr/>
            </a:pPr>
            <a:r>
              <a:rPr lang="en-US" altLang="en-US" dirty="0">
                <a:latin typeface="Calibri" panose="020F0502020204030204" pitchFamily="34" charset="0"/>
                <a:cs typeface="Calibri" panose="020F0502020204030204" pitchFamily="34" charset="0"/>
              </a:rPr>
              <a:t>Daily home peak expiratory flow measurements were higher with tiotropium doses</a:t>
            </a:r>
          </a:p>
          <a:p>
            <a:pPr>
              <a:lnSpc>
                <a:spcPct val="120000"/>
              </a:lnSpc>
              <a:defRPr/>
            </a:pPr>
            <a:endParaRPr lang="en-US" altLang="en-US" dirty="0">
              <a:latin typeface="Calibri" panose="020F0502020204030204" pitchFamily="34" charset="0"/>
              <a:cs typeface="Calibri" panose="020F0502020204030204" pitchFamily="34" charset="0"/>
            </a:endParaRPr>
          </a:p>
          <a:p>
            <a:pPr>
              <a:lnSpc>
                <a:spcPct val="120000"/>
              </a:lnSpc>
              <a:defRPr/>
            </a:pPr>
            <a:endParaRPr lang="en-US" altLang="en-US" dirty="0">
              <a:latin typeface="Calibri" panose="020F0502020204030204" pitchFamily="34" charset="0"/>
              <a:cs typeface="Calibri" panose="020F050202020403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31765AC-F587-48CB-8E9A-604E8A0A3F7F}"/>
              </a:ext>
            </a:extLst>
          </p:cNvPr>
          <p:cNvGraphicFramePr>
            <a:graphicFrameLocks noChangeAspect="1"/>
          </p:cNvGraphicFramePr>
          <p:nvPr>
            <p:custDataLst>
              <p:tags r:id="rId1"/>
            </p:custDataLst>
            <p:extLst>
              <p:ext uri="{D42A27DB-BD31-4B8C-83A1-F6EECF244321}">
                <p14:modId xmlns:p14="http://schemas.microsoft.com/office/powerpoint/2010/main" val="11372271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3906" name="Rectangle 2">
            <a:extLst>
              <a:ext uri="{FF2B5EF4-FFF2-40B4-BE49-F238E27FC236}">
                <a16:creationId xmlns:a16="http://schemas.microsoft.com/office/drawing/2014/main" id="{C16CC89D-9021-4B1E-B2C9-B5D3B99B74BD}"/>
              </a:ext>
            </a:extLst>
          </p:cNvPr>
          <p:cNvSpPr>
            <a:spLocks noGrp="1" noChangeArrowheads="1"/>
          </p:cNvSpPr>
          <p:nvPr>
            <p:ph type="title"/>
          </p:nvPr>
        </p:nvSpPr>
        <p:spPr>
          <a:xfrm>
            <a:off x="1343025" y="180975"/>
            <a:ext cx="8229600" cy="1143000"/>
          </a:xfrm>
        </p:spPr>
        <p:txBody>
          <a:bodyPr vert="horz"/>
          <a:lstStyle/>
          <a:p>
            <a:r>
              <a:rPr lang="en-US" altLang="en-US" dirty="0">
                <a:latin typeface="Calibri" panose="020F0502020204030204" pitchFamily="34" charset="0"/>
                <a:cs typeface="Calibri" panose="020F0502020204030204" pitchFamily="34" charset="0"/>
              </a:rPr>
              <a:t> Long-term oral steroid </a:t>
            </a:r>
          </a:p>
        </p:txBody>
      </p:sp>
      <p:sp>
        <p:nvSpPr>
          <p:cNvPr id="67587" name="Rectangle 3">
            <a:extLst>
              <a:ext uri="{FF2B5EF4-FFF2-40B4-BE49-F238E27FC236}">
                <a16:creationId xmlns:a16="http://schemas.microsoft.com/office/drawing/2014/main" id="{48D7814C-0C77-4847-9DA8-5B2C9D695391}"/>
              </a:ext>
            </a:extLst>
          </p:cNvPr>
          <p:cNvSpPr>
            <a:spLocks noGrp="1" noChangeArrowheads="1"/>
          </p:cNvSpPr>
          <p:nvPr>
            <p:ph type="body" idx="1"/>
          </p:nvPr>
        </p:nvSpPr>
        <p:spPr>
          <a:xfrm>
            <a:off x="752474" y="1512887"/>
            <a:ext cx="10706101" cy="4983163"/>
          </a:xfrm>
        </p:spPr>
        <p:txBody>
          <a:bodyPr>
            <a:normAutofit/>
          </a:bodyPr>
          <a:lstStyle/>
          <a:p>
            <a:pPr eaLnBrk="1" hangingPunct="1">
              <a:lnSpc>
                <a:spcPct val="100000"/>
              </a:lnSpc>
              <a:defRPr/>
            </a:pPr>
            <a:r>
              <a:rPr lang="en-US" altLang="en-US" dirty="0">
                <a:latin typeface="Calibri" panose="020F0502020204030204" pitchFamily="34" charset="0"/>
                <a:cs typeface="Calibri" panose="020F0502020204030204" pitchFamily="34" charset="0"/>
              </a:rPr>
              <a:t> Last resource for uncontrolled asthma despite maximum therapy</a:t>
            </a:r>
          </a:p>
          <a:p>
            <a:pPr>
              <a:lnSpc>
                <a:spcPct val="100000"/>
              </a:lnSpc>
              <a:defRPr/>
            </a:pPr>
            <a:r>
              <a:rPr lang="en-US" altLang="en-US" dirty="0">
                <a:latin typeface="Calibri" panose="020F0502020204030204" pitchFamily="34" charset="0"/>
                <a:cs typeface="Calibri" panose="020F0502020204030204" pitchFamily="34" charset="0"/>
              </a:rPr>
              <a:t> It is limited by the risk of significant adverse effects</a:t>
            </a:r>
          </a:p>
          <a:p>
            <a:pPr>
              <a:lnSpc>
                <a:spcPct val="100000"/>
              </a:lnSpc>
              <a:defRPr/>
            </a:pPr>
            <a:r>
              <a:rPr lang="en-US" altLang="en-US" dirty="0">
                <a:latin typeface="Calibri" panose="020F0502020204030204" pitchFamily="34" charset="0"/>
                <a:cs typeface="Calibri" panose="020F0502020204030204" pitchFamily="34" charset="0"/>
              </a:rPr>
              <a:t> Withdrawal can elicit adrenal failure </a:t>
            </a:r>
          </a:p>
          <a:p>
            <a:pPr>
              <a:lnSpc>
                <a:spcPct val="100000"/>
              </a:lnSpc>
              <a:defRPr/>
            </a:pPr>
            <a:r>
              <a:rPr lang="en-US" altLang="en-US" dirty="0">
                <a:latin typeface="Calibri" panose="020F0502020204030204" pitchFamily="34" charset="0"/>
                <a:cs typeface="Calibri" panose="020F0502020204030204" pitchFamily="34" charset="0"/>
              </a:rPr>
              <a:t> Prophylactic  treatment for osteoporosis should be considered In patients prescribed long-term systemic steroids </a:t>
            </a:r>
          </a:p>
          <a:p>
            <a:pPr eaLnBrk="1" hangingPunct="1">
              <a:lnSpc>
                <a:spcPct val="80000"/>
              </a:lnSpc>
              <a:defRPr/>
            </a:pPr>
            <a:r>
              <a:rPr lang="en-US" altLang="en-US" b="1" dirty="0">
                <a:latin typeface="Calibri" panose="020F0502020204030204" pitchFamily="34" charset="0"/>
                <a:cs typeface="Calibri" panose="020F0502020204030204" pitchFamily="34" charset="0"/>
              </a:rPr>
              <a:t> Side effects:</a:t>
            </a:r>
            <a:r>
              <a:rPr lang="en-US" altLang="en-US" dirty="0">
                <a:latin typeface="Calibri" panose="020F0502020204030204" pitchFamily="34" charset="0"/>
                <a:cs typeface="Calibri" panose="020F0502020204030204" pitchFamily="34" charset="0"/>
              </a:rPr>
              <a:t> </a:t>
            </a:r>
          </a:p>
          <a:p>
            <a:pPr lvl="1" eaLnBrk="1" hangingPunct="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Osteoporosis, hypertension, diabetes, adrenal insufficiency, obesity, cataracts, glaucoma, skin thinning, and muscle weakness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9830B74-9129-4501-99AE-8C036FB9CD64}"/>
              </a:ext>
            </a:extLst>
          </p:cNvPr>
          <p:cNvGraphicFramePr>
            <a:graphicFrameLocks noChangeAspect="1"/>
          </p:cNvGraphicFramePr>
          <p:nvPr>
            <p:custDataLst>
              <p:tags r:id="rId1"/>
            </p:custDataLst>
            <p:extLst>
              <p:ext uri="{D42A27DB-BD31-4B8C-83A1-F6EECF244321}">
                <p14:modId xmlns:p14="http://schemas.microsoft.com/office/powerpoint/2010/main" val="1900352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1858" name="Rectangle 2">
            <a:extLst>
              <a:ext uri="{FF2B5EF4-FFF2-40B4-BE49-F238E27FC236}">
                <a16:creationId xmlns:a16="http://schemas.microsoft.com/office/drawing/2014/main" id="{F80A53E4-FD0F-476F-BA53-103F3D0E8867}"/>
              </a:ext>
            </a:extLst>
          </p:cNvPr>
          <p:cNvSpPr>
            <a:spLocks noGrp="1" noChangeArrowheads="1"/>
          </p:cNvSpPr>
          <p:nvPr>
            <p:ph type="title"/>
          </p:nvPr>
        </p:nvSpPr>
        <p:spPr>
          <a:xfrm>
            <a:off x="1295400" y="485775"/>
            <a:ext cx="8229600" cy="609600"/>
          </a:xfrm>
        </p:spPr>
        <p:txBody>
          <a:bodyPr vert="horz">
            <a:noAutofit/>
          </a:bodyPr>
          <a:lstStyle/>
          <a:p>
            <a:r>
              <a:rPr lang="en-US" altLang="en-US" dirty="0">
                <a:latin typeface="Calibri" panose="020F0502020204030204" pitchFamily="34" charset="0"/>
                <a:cs typeface="Calibri" panose="020F0502020204030204" pitchFamily="34" charset="0"/>
              </a:rPr>
              <a:t>Biologics Agents</a:t>
            </a:r>
          </a:p>
        </p:txBody>
      </p:sp>
      <p:sp>
        <p:nvSpPr>
          <p:cNvPr id="3" name="Content Placeholder 2">
            <a:extLst>
              <a:ext uri="{FF2B5EF4-FFF2-40B4-BE49-F238E27FC236}">
                <a16:creationId xmlns:a16="http://schemas.microsoft.com/office/drawing/2014/main" id="{BFD9CDDA-9FED-48CA-A261-C34E2EDA7003}"/>
              </a:ext>
            </a:extLst>
          </p:cNvPr>
          <p:cNvSpPr>
            <a:spLocks noGrp="1"/>
          </p:cNvSpPr>
          <p:nvPr>
            <p:ph idx="1"/>
          </p:nvPr>
        </p:nvSpPr>
        <p:spPr>
          <a:xfrm>
            <a:off x="838200" y="1501775"/>
            <a:ext cx="10515600" cy="5175250"/>
          </a:xfrm>
        </p:spPr>
        <p:txBody>
          <a:bodyPr>
            <a:normAutofit/>
          </a:bodyPr>
          <a:lstStyle/>
          <a:p>
            <a:pPr>
              <a:defRPr/>
            </a:pPr>
            <a:r>
              <a:rPr lang="en-GB" sz="3200" dirty="0">
                <a:latin typeface="Calibri" panose="020F0502020204030204" pitchFamily="34" charset="0"/>
                <a:cs typeface="Calibri" panose="020F0502020204030204" pitchFamily="34" charset="0"/>
              </a:rPr>
              <a:t>Anti IgE: </a:t>
            </a:r>
            <a:r>
              <a:rPr lang="en-GB" sz="3200" dirty="0">
                <a:solidFill>
                  <a:schemeClr val="accent6">
                    <a:lumMod val="75000"/>
                  </a:schemeClr>
                </a:solidFill>
              </a:rPr>
              <a:t>Omalizumab</a:t>
            </a:r>
            <a:r>
              <a:rPr lang="en-GB" sz="3200" dirty="0">
                <a:solidFill>
                  <a:schemeClr val="tx1">
                    <a:lumMod val="85000"/>
                    <a:lumOff val="15000"/>
                  </a:schemeClr>
                </a:solidFill>
              </a:rPr>
              <a:t> </a:t>
            </a:r>
          </a:p>
          <a:p>
            <a:pPr>
              <a:defRPr/>
            </a:pPr>
            <a:r>
              <a:rPr lang="en-GB" sz="3200" dirty="0">
                <a:latin typeface="Calibri" panose="020F0502020204030204" pitchFamily="34" charset="0"/>
                <a:cs typeface="Calibri" panose="020F0502020204030204" pitchFamily="34" charset="0"/>
              </a:rPr>
              <a:t>Anti IL-5 Ab: </a:t>
            </a:r>
            <a:r>
              <a:rPr lang="en-GB" sz="3200" dirty="0">
                <a:solidFill>
                  <a:schemeClr val="accent6">
                    <a:lumMod val="75000"/>
                  </a:schemeClr>
                </a:solidFill>
              </a:rPr>
              <a:t>Mepolizumab</a:t>
            </a:r>
          </a:p>
          <a:p>
            <a:pPr marL="457200" lvl="1" indent="-457200" algn="just">
              <a:lnSpc>
                <a:spcPct val="100000"/>
              </a:lnSpc>
              <a:spcBef>
                <a:spcPts val="600"/>
              </a:spcBef>
              <a:spcAft>
                <a:spcPct val="40000"/>
              </a:spcAft>
              <a:buSzPct val="100000"/>
              <a:defRPr/>
            </a:pPr>
            <a:r>
              <a:rPr lang="en-GB" sz="3200" dirty="0">
                <a:latin typeface="Calibri" panose="020F0502020204030204" pitchFamily="34" charset="0"/>
                <a:cs typeface="Calibri" panose="020F0502020204030204" pitchFamily="34" charset="0"/>
              </a:rPr>
              <a:t>Anti IL-5 receptors Ab: </a:t>
            </a:r>
            <a:r>
              <a:rPr lang="en-GB" sz="3200" dirty="0">
                <a:solidFill>
                  <a:schemeClr val="accent6">
                    <a:lumMod val="75000"/>
                  </a:schemeClr>
                </a:solidFill>
              </a:rPr>
              <a:t>Benralizumab</a:t>
            </a:r>
          </a:p>
          <a:p>
            <a:pPr marL="457200" lvl="2" indent="-457200" algn="just">
              <a:lnSpc>
                <a:spcPct val="100000"/>
              </a:lnSpc>
              <a:spcBef>
                <a:spcPts val="600"/>
              </a:spcBef>
              <a:spcAft>
                <a:spcPct val="40000"/>
              </a:spcAft>
              <a:buClr>
                <a:schemeClr val="accent6">
                  <a:lumMod val="75000"/>
                </a:schemeClr>
              </a:buClr>
              <a:buSzPct val="100000"/>
              <a:defRPr/>
            </a:pPr>
            <a:r>
              <a:rPr lang="en-GB" sz="3200" dirty="0">
                <a:latin typeface="Calibri" panose="020F0502020204030204" pitchFamily="34" charset="0"/>
                <a:cs typeface="Calibri" panose="020F0502020204030204" pitchFamily="34" charset="0"/>
              </a:rPr>
              <a:t>Anti IL-4 Ab: </a:t>
            </a:r>
            <a:r>
              <a:rPr lang="en-GB" sz="3200" dirty="0">
                <a:solidFill>
                  <a:schemeClr val="accent6">
                    <a:lumMod val="75000"/>
                  </a:schemeClr>
                </a:solidFill>
              </a:rPr>
              <a:t>Dupilumab</a:t>
            </a:r>
          </a:p>
          <a:p>
            <a:pPr marL="457200" lvl="2" indent="-457200" algn="just">
              <a:lnSpc>
                <a:spcPct val="100000"/>
              </a:lnSpc>
              <a:spcBef>
                <a:spcPts val="600"/>
              </a:spcBef>
              <a:spcAft>
                <a:spcPct val="40000"/>
              </a:spcAft>
              <a:buClr>
                <a:schemeClr val="accent6">
                  <a:lumMod val="75000"/>
                </a:schemeClr>
              </a:buClr>
              <a:buSzPct val="100000"/>
              <a:defRPr/>
            </a:pPr>
            <a:r>
              <a:rPr lang="en-US" sz="2800" b="0" i="0" dirty="0">
                <a:solidFill>
                  <a:srgbClr val="4D5156"/>
                </a:solidFill>
                <a:effectLst/>
                <a:latin typeface="Helvetica Neue"/>
              </a:rPr>
              <a:t>Anti TSLP: </a:t>
            </a:r>
            <a:r>
              <a:rPr lang="en-US" sz="3200" dirty="0">
                <a:solidFill>
                  <a:schemeClr val="accent6">
                    <a:lumMod val="75000"/>
                  </a:schemeClr>
                </a:solidFill>
              </a:rPr>
              <a:t>Tezepelumab</a:t>
            </a:r>
            <a:r>
              <a:rPr lang="en-US" sz="2800" b="0" i="0" dirty="0">
                <a:solidFill>
                  <a:srgbClr val="4D5156"/>
                </a:solidFill>
                <a:effectLst/>
                <a:latin typeface="Helvetica Neue"/>
              </a:rPr>
              <a:t> </a:t>
            </a:r>
            <a:endParaRPr lang="en-GB" sz="3200" dirty="0">
              <a:solidFill>
                <a:schemeClr val="accent6">
                  <a:lumMod val="75000"/>
                </a:schemeClr>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F9D7AB4-2368-469E-986E-4A60A998CAD1}"/>
              </a:ext>
            </a:extLst>
          </p:cNvPr>
          <p:cNvGraphicFramePr>
            <a:graphicFrameLocks noChangeAspect="1"/>
          </p:cNvGraphicFramePr>
          <p:nvPr>
            <p:custDataLst>
              <p:tags r:id="rId1"/>
            </p:custDataLst>
            <p:extLst>
              <p:ext uri="{D42A27DB-BD31-4B8C-83A1-F6EECF244321}">
                <p14:modId xmlns:p14="http://schemas.microsoft.com/office/powerpoint/2010/main" val="2300878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0179" name="Rectangle 3">
            <a:extLst>
              <a:ext uri="{FF2B5EF4-FFF2-40B4-BE49-F238E27FC236}">
                <a16:creationId xmlns:a16="http://schemas.microsoft.com/office/drawing/2014/main" id="{20517B4C-6EBA-48BE-9BB4-E2DECEDB82EE}"/>
              </a:ext>
            </a:extLst>
          </p:cNvPr>
          <p:cNvSpPr>
            <a:spLocks noGrp="1"/>
          </p:cNvSpPr>
          <p:nvPr>
            <p:ph idx="1"/>
          </p:nvPr>
        </p:nvSpPr>
        <p:spPr>
          <a:xfrm>
            <a:off x="505388" y="1554162"/>
            <a:ext cx="11110350" cy="4941887"/>
          </a:xfrm>
        </p:spPr>
        <p:txBody>
          <a:bodyPr>
            <a:normAutofit/>
          </a:bodyPr>
          <a:lstStyle/>
          <a:p>
            <a:pPr marL="457200" lvl="1" indent="-457200" algn="just">
              <a:lnSpc>
                <a:spcPct val="8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Received approval 2002</a:t>
            </a:r>
          </a:p>
          <a:p>
            <a:pPr marL="457200" lvl="1" indent="-457200" algn="just">
              <a:lnSpc>
                <a:spcPct val="8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Indications: </a:t>
            </a:r>
          </a:p>
          <a:p>
            <a:pPr marL="971550" lvl="1" indent="-381000">
              <a:lnSpc>
                <a:spcPct val="80000"/>
              </a:lnSpc>
              <a:spcBef>
                <a:spcPts val="1725"/>
              </a:spcBef>
              <a:defRPr/>
            </a:pPr>
            <a:r>
              <a:rPr lang="en-GB" altLang="en-US" dirty="0">
                <a:solidFill>
                  <a:schemeClr val="accent6">
                    <a:lumMod val="75000"/>
                  </a:schemeClr>
                </a:solidFill>
                <a:latin typeface="Arial" panose="020B0604020202020204" pitchFamily="34" charset="0"/>
                <a:cs typeface="Arial" panose="020B0604020202020204" pitchFamily="34" charset="0"/>
              </a:rPr>
              <a:t>Severe persistent allergic asthma</a:t>
            </a:r>
          </a:p>
          <a:p>
            <a:pPr marL="971550" lvl="1" indent="-381000">
              <a:lnSpc>
                <a:spcPct val="80000"/>
              </a:lnSpc>
              <a:spcBef>
                <a:spcPts val="1563"/>
              </a:spcBef>
              <a:defRPr/>
            </a:pPr>
            <a:r>
              <a:rPr lang="en-GB" altLang="en-US" dirty="0">
                <a:solidFill>
                  <a:schemeClr val="accent6">
                    <a:lumMod val="75000"/>
                  </a:schemeClr>
                </a:solidFill>
                <a:latin typeface="Arial" panose="020B0604020202020204" pitchFamily="34" charset="0"/>
                <a:cs typeface="Arial" panose="020B0604020202020204" pitchFamily="34" charset="0"/>
              </a:rPr>
              <a:t>Positive skin test or </a:t>
            </a:r>
            <a:r>
              <a:rPr lang="en-GB" altLang="en-US" i="1" dirty="0">
                <a:solidFill>
                  <a:schemeClr val="accent6">
                    <a:lumMod val="75000"/>
                  </a:schemeClr>
                </a:solidFill>
                <a:latin typeface="Arial" panose="020B0604020202020204" pitchFamily="34" charset="0"/>
                <a:cs typeface="Arial" panose="020B0604020202020204" pitchFamily="34" charset="0"/>
              </a:rPr>
              <a:t>in vitro </a:t>
            </a:r>
            <a:r>
              <a:rPr lang="en-GB" altLang="en-US" dirty="0">
                <a:solidFill>
                  <a:schemeClr val="accent6">
                    <a:lumMod val="75000"/>
                  </a:schemeClr>
                </a:solidFill>
                <a:latin typeface="Arial" panose="020B0604020202020204" pitchFamily="34" charset="0"/>
                <a:cs typeface="Arial" panose="020B0604020202020204" pitchFamily="34" charset="0"/>
              </a:rPr>
              <a:t>reactivity to a perennial aeroallergen</a:t>
            </a:r>
          </a:p>
          <a:p>
            <a:pPr marL="971550" lvl="1" indent="-381000">
              <a:lnSpc>
                <a:spcPct val="80000"/>
              </a:lnSpc>
              <a:spcBef>
                <a:spcPts val="1563"/>
              </a:spcBef>
              <a:defRPr/>
            </a:pPr>
            <a:r>
              <a:rPr lang="en-GB" altLang="en-US" dirty="0">
                <a:solidFill>
                  <a:schemeClr val="accent6">
                    <a:lumMod val="75000"/>
                  </a:schemeClr>
                </a:solidFill>
                <a:latin typeface="Arial" panose="020B0604020202020204" pitchFamily="34" charset="0"/>
                <a:cs typeface="Arial" panose="020B0604020202020204" pitchFamily="34" charset="0"/>
              </a:rPr>
              <a:t>Uncontrolled asthma at step 4 and 5</a:t>
            </a:r>
          </a:p>
          <a:p>
            <a:pPr marL="971550" lvl="1" indent="-381000">
              <a:lnSpc>
                <a:spcPct val="80000"/>
              </a:lnSpc>
              <a:spcBef>
                <a:spcPts val="1563"/>
              </a:spcBef>
              <a:defRPr/>
            </a:pPr>
            <a:r>
              <a:rPr lang="en-GB" altLang="en-US" dirty="0">
                <a:solidFill>
                  <a:schemeClr val="accent6">
                    <a:lumMod val="75000"/>
                  </a:schemeClr>
                </a:solidFill>
                <a:latin typeface="Arial" panose="020B0604020202020204" pitchFamily="34" charset="0"/>
                <a:cs typeface="Arial" panose="020B0604020202020204" pitchFamily="34" charset="0"/>
              </a:rPr>
              <a:t>Reduced lung function (FEV1 &lt;80%)</a:t>
            </a:r>
          </a:p>
          <a:p>
            <a:pPr marL="933450" lvl="1" indent="-342900">
              <a:lnSpc>
                <a:spcPct val="80000"/>
              </a:lnSpc>
              <a:spcBef>
                <a:spcPts val="1563"/>
              </a:spcBef>
              <a:defRPr/>
            </a:pPr>
            <a:endParaRPr lang="en-GB" altLang="en-US" dirty="0">
              <a:solidFill>
                <a:schemeClr val="accent6">
                  <a:lumMod val="75000"/>
                </a:schemeClr>
              </a:solidFill>
              <a:latin typeface="Arial" panose="020B0604020202020204" pitchFamily="34" charset="0"/>
              <a:cs typeface="Arial" panose="020B0604020202020204" pitchFamily="34" charset="0"/>
            </a:endParaRPr>
          </a:p>
          <a:p>
            <a:pPr marL="457200" lvl="1" indent="-457200" algn="just">
              <a:lnSpc>
                <a:spcPct val="8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 Indicated for eligible patients &gt;6 years</a:t>
            </a:r>
          </a:p>
          <a:p>
            <a:pPr marL="1028700" lvl="1" indent="-381000">
              <a:lnSpc>
                <a:spcPct val="80000"/>
              </a:lnSpc>
              <a:spcBef>
                <a:spcPts val="1563"/>
              </a:spcBef>
              <a:buClr>
                <a:srgbClr val="6C2518"/>
              </a:buClr>
              <a:defRPr/>
            </a:pPr>
            <a:endParaRPr lang="en-GB" altLang="en-US" sz="2800" dirty="0">
              <a:latin typeface="Arial" panose="020B0604020202020204" pitchFamily="34" charset="0"/>
              <a:cs typeface="Arial" panose="020B0604020202020204" pitchFamily="34" charset="0"/>
            </a:endParaRPr>
          </a:p>
          <a:p>
            <a:pPr marL="1028700" lvl="1" indent="-381000">
              <a:lnSpc>
                <a:spcPct val="80000"/>
              </a:lnSpc>
              <a:spcBef>
                <a:spcPts val="1563"/>
              </a:spcBef>
              <a:buClr>
                <a:srgbClr val="6C2518"/>
              </a:buClr>
              <a:defRPr/>
            </a:pPr>
            <a:endParaRPr lang="en-US" altLang="en-US" sz="2800" dirty="0">
              <a:solidFill>
                <a:srgbClr val="6600CC"/>
              </a:solidFill>
            </a:endParaRPr>
          </a:p>
        </p:txBody>
      </p:sp>
      <p:sp>
        <p:nvSpPr>
          <p:cNvPr id="47106" name="Rectangle 2">
            <a:extLst>
              <a:ext uri="{FF2B5EF4-FFF2-40B4-BE49-F238E27FC236}">
                <a16:creationId xmlns:a16="http://schemas.microsoft.com/office/drawing/2014/main" id="{03638300-2A8C-48E5-AC7D-ED56CBA667FA}"/>
              </a:ext>
            </a:extLst>
          </p:cNvPr>
          <p:cNvSpPr>
            <a:spLocks noGrp="1"/>
          </p:cNvSpPr>
          <p:nvPr>
            <p:ph type="title"/>
          </p:nvPr>
        </p:nvSpPr>
        <p:spPr>
          <a:xfrm>
            <a:off x="1229288" y="179611"/>
            <a:ext cx="9791700" cy="1076895"/>
          </a:xfrm>
        </p:spPr>
        <p:txBody>
          <a:bodyPr vert="horz">
            <a:normAutofit/>
          </a:bodyPr>
          <a:lstStyle/>
          <a:p>
            <a:pPr>
              <a:defRPr/>
            </a:pPr>
            <a:r>
              <a:rPr lang="en-US" altLang="en-US" dirty="0">
                <a:latin typeface="Calibri" panose="020F0502020204030204" pitchFamily="34" charset="0"/>
                <a:cs typeface="Calibri" panose="020F0502020204030204" pitchFamily="34" charset="0"/>
              </a:rPr>
              <a:t>Anti-IgE - Omalizumab </a:t>
            </a:r>
          </a:p>
        </p:txBody>
      </p:sp>
      <p:pic>
        <p:nvPicPr>
          <p:cNvPr id="55302" name="Picture 7" descr="ØµÙØ±Ø© Ø°Ø§Øª ØµÙØ©">
            <a:extLst>
              <a:ext uri="{FF2B5EF4-FFF2-40B4-BE49-F238E27FC236}">
                <a16:creationId xmlns:a16="http://schemas.microsoft.com/office/drawing/2014/main" id="{F0EDC170-A669-430B-ABC5-ABD75F93CB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34299" y="1354721"/>
            <a:ext cx="2381813" cy="165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1D6F0B2-D224-41FF-9B61-1F3B5CBBE063}"/>
              </a:ext>
            </a:extLst>
          </p:cNvPr>
          <p:cNvGraphicFramePr>
            <a:graphicFrameLocks noChangeAspect="1"/>
          </p:cNvGraphicFramePr>
          <p:nvPr>
            <p:custDataLst>
              <p:tags r:id="rId1"/>
            </p:custDataLst>
            <p:extLst>
              <p:ext uri="{D42A27DB-BD31-4B8C-83A1-F6EECF244321}">
                <p14:modId xmlns:p14="http://schemas.microsoft.com/office/powerpoint/2010/main" val="1841290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7347" name="Picture 11">
            <a:extLst>
              <a:ext uri="{FF2B5EF4-FFF2-40B4-BE49-F238E27FC236}">
                <a16:creationId xmlns:a16="http://schemas.microsoft.com/office/drawing/2014/main" id="{45D1043F-63EE-48C2-8DE6-CB0DEE93F8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625" t="23332" r="15625" b="11111"/>
          <a:stretch>
            <a:fillRect/>
          </a:stretch>
        </p:blipFill>
        <p:spPr bwMode="auto">
          <a:xfrm>
            <a:off x="1097512" y="1039017"/>
            <a:ext cx="9791701" cy="525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A80B2AFE-BDDB-44A6-A0C8-01B6F82F8394}"/>
              </a:ext>
            </a:extLst>
          </p:cNvPr>
          <p:cNvSpPr>
            <a:spLocks noGrp="1"/>
          </p:cNvSpPr>
          <p:nvPr>
            <p:ph type="title"/>
          </p:nvPr>
        </p:nvSpPr>
        <p:spPr>
          <a:xfrm>
            <a:off x="1390649" y="233363"/>
            <a:ext cx="9791700" cy="1076895"/>
          </a:xfrm>
        </p:spPr>
        <p:txBody>
          <a:bodyPr vert="horz">
            <a:normAutofit fontScale="90000"/>
          </a:bodyPr>
          <a:lstStyle/>
          <a:p>
            <a:r>
              <a:rPr lang="en-CA" dirty="0">
                <a:latin typeface="Calibri" panose="020F0502020204030204" pitchFamily="34" charset="0"/>
                <a:cs typeface="Calibri" panose="020F0502020204030204" pitchFamily="34" charset="0"/>
              </a:rPr>
              <a:t>2015: </a:t>
            </a:r>
            <a:r>
              <a:rPr lang="en-GB" altLang="en-US" dirty="0">
                <a:latin typeface="Calibri" panose="020F0502020204030204" pitchFamily="34" charset="0"/>
                <a:cs typeface="Calibri" panose="020F0502020204030204" pitchFamily="34" charset="0"/>
              </a:rPr>
              <a:t>Dose Depends on IgE level and Weight</a:t>
            </a:r>
            <a:endParaRPr lang="en-GB" dirty="0">
              <a:latin typeface="Calibri" panose="020F0502020204030204" pitchFamily="34" charset="0"/>
              <a:cs typeface="Calibri" panose="020F050202020403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A274D5E-01FE-4306-8303-4362297B0ADA}"/>
              </a:ext>
            </a:extLst>
          </p:cNvPr>
          <p:cNvGraphicFramePr>
            <a:graphicFrameLocks noChangeAspect="1"/>
          </p:cNvGraphicFramePr>
          <p:nvPr>
            <p:custDataLst>
              <p:tags r:id="rId1"/>
            </p:custDataLst>
            <p:extLst>
              <p:ext uri="{D42A27DB-BD31-4B8C-83A1-F6EECF244321}">
                <p14:modId xmlns:p14="http://schemas.microsoft.com/office/powerpoint/2010/main" val="196472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2228" name="Content Placeholder 2">
            <a:extLst>
              <a:ext uri="{FF2B5EF4-FFF2-40B4-BE49-F238E27FC236}">
                <a16:creationId xmlns:a16="http://schemas.microsoft.com/office/drawing/2014/main" id="{023B8207-8AFA-4DCC-A3C2-FEF32D5D05E9}"/>
              </a:ext>
            </a:extLst>
          </p:cNvPr>
          <p:cNvSpPr>
            <a:spLocks noGrp="1"/>
          </p:cNvSpPr>
          <p:nvPr>
            <p:ph idx="1"/>
          </p:nvPr>
        </p:nvSpPr>
        <p:spPr>
          <a:xfrm>
            <a:off x="447675" y="1466453"/>
            <a:ext cx="11325225" cy="4917281"/>
          </a:xfrm>
        </p:spPr>
        <p:txBody>
          <a:bodyPr>
            <a:normAutofit fontScale="85000" lnSpcReduction="20000"/>
          </a:bodyPr>
          <a:lstStyle/>
          <a:p>
            <a:pPr marL="457200" lvl="1" indent="-457200" algn="just">
              <a:spcBef>
                <a:spcPts val="600"/>
              </a:spcBef>
              <a:spcAft>
                <a:spcPct val="40000"/>
              </a:spcAft>
              <a:buSzPct val="100000"/>
              <a:defRPr/>
            </a:pPr>
            <a:r>
              <a:rPr lang="en-US" altLang="en-US" sz="3000" dirty="0">
                <a:latin typeface="Calibri" panose="020F0502020204030204" pitchFamily="34" charset="0"/>
                <a:cs typeface="Calibri" panose="020F0502020204030204" pitchFamily="34" charset="0"/>
              </a:rPr>
              <a:t>Received approval 2015 for age &gt;12 years (&gt;6 years in Europe)</a:t>
            </a:r>
          </a:p>
          <a:p>
            <a:pPr marL="457200" lvl="1" indent="-457200" algn="just">
              <a:lnSpc>
                <a:spcPct val="100000"/>
              </a:lnSpc>
              <a:spcBef>
                <a:spcPts val="600"/>
              </a:spcBef>
              <a:spcAft>
                <a:spcPct val="40000"/>
              </a:spcAft>
              <a:buSzPct val="100000"/>
              <a:defRPr/>
            </a:pPr>
            <a:r>
              <a:rPr lang="en-US" altLang="en-US" sz="3000" dirty="0">
                <a:latin typeface="Calibri" panose="020F0502020204030204" pitchFamily="34" charset="0"/>
                <a:cs typeface="Calibri" panose="020F0502020204030204" pitchFamily="34" charset="0"/>
              </a:rPr>
              <a:t> Targeted anti-IL-5 is indicated for severe eosinophilic asthma </a:t>
            </a:r>
          </a:p>
          <a:p>
            <a:pPr marL="457200" lvl="1" indent="-457200" algn="just">
              <a:lnSpc>
                <a:spcPct val="100000"/>
              </a:lnSpc>
              <a:spcBef>
                <a:spcPts val="600"/>
              </a:spcBef>
              <a:spcAft>
                <a:spcPct val="40000"/>
              </a:spcAft>
              <a:buSzPct val="100000"/>
              <a:defRPr/>
            </a:pPr>
            <a:r>
              <a:rPr lang="en-US" altLang="en-US" sz="3000" dirty="0">
                <a:latin typeface="Calibri" panose="020F0502020204030204" pitchFamily="34" charset="0"/>
                <a:cs typeface="Calibri" panose="020F0502020204030204" pitchFamily="34" charset="0"/>
              </a:rPr>
              <a:t> Dose: </a:t>
            </a:r>
            <a:r>
              <a:rPr lang="en-GB" altLang="en-US" sz="3000" dirty="0">
                <a:latin typeface="Calibri" panose="020F0502020204030204" pitchFamily="34" charset="0"/>
                <a:cs typeface="Calibri" panose="020F0502020204030204" pitchFamily="34" charset="0"/>
              </a:rPr>
              <a:t>100 mg SQ every 4 weeks</a:t>
            </a:r>
            <a:endParaRPr lang="en-US" altLang="en-US" sz="3000" dirty="0">
              <a:latin typeface="Calibri" panose="020F0502020204030204" pitchFamily="34" charset="0"/>
              <a:cs typeface="Calibri" panose="020F0502020204030204" pitchFamily="34" charset="0"/>
            </a:endParaRPr>
          </a:p>
          <a:p>
            <a:pPr marL="457200" lvl="1" indent="-457200" algn="just">
              <a:lnSpc>
                <a:spcPct val="100000"/>
              </a:lnSpc>
              <a:spcBef>
                <a:spcPts val="600"/>
              </a:spcBef>
              <a:spcAft>
                <a:spcPct val="40000"/>
              </a:spcAft>
              <a:buSzPct val="100000"/>
              <a:defRPr/>
            </a:pPr>
            <a:r>
              <a:rPr lang="en-US" altLang="en-US" sz="3000" dirty="0">
                <a:latin typeface="Calibri" panose="020F0502020204030204" pitchFamily="34" charset="0"/>
                <a:cs typeface="Calibri" panose="020F0502020204030204" pitchFamily="34" charset="0"/>
              </a:rPr>
              <a:t> Indications:</a:t>
            </a:r>
          </a:p>
          <a:p>
            <a:pPr marL="914400" lvl="3" indent="-457200">
              <a:spcBef>
                <a:spcPts val="1000"/>
              </a:spcBef>
              <a:buClr>
                <a:schemeClr val="accent6">
                  <a:lumMod val="50000"/>
                </a:schemeClr>
              </a:buClr>
              <a:buFont typeface="Courier New" panose="02070309020205020404" pitchFamily="49" charset="0"/>
              <a:buChar char="o"/>
              <a:defRPr/>
            </a:pPr>
            <a:r>
              <a:rPr lang="en-US" altLang="en-US" sz="3000" dirty="0">
                <a:solidFill>
                  <a:schemeClr val="accent6">
                    <a:lumMod val="75000"/>
                  </a:schemeClr>
                </a:solidFill>
              </a:rPr>
              <a:t>Uncontrolled on high dose ICS and other controllers</a:t>
            </a:r>
          </a:p>
          <a:p>
            <a:pPr marL="914400" lvl="3" indent="-457200">
              <a:spcBef>
                <a:spcPts val="1000"/>
              </a:spcBef>
              <a:buClr>
                <a:schemeClr val="accent6">
                  <a:lumMod val="50000"/>
                </a:schemeClr>
              </a:buClr>
              <a:buFont typeface="Courier New" panose="02070309020205020404" pitchFamily="49" charset="0"/>
              <a:buChar char="o"/>
              <a:defRPr/>
            </a:pPr>
            <a:r>
              <a:rPr lang="en-US" altLang="en-US" sz="3000" dirty="0">
                <a:solidFill>
                  <a:schemeClr val="accent6">
                    <a:lumMod val="75000"/>
                  </a:schemeClr>
                </a:solidFill>
              </a:rPr>
              <a:t>≥ 2 exacerbations in the past 12 months</a:t>
            </a:r>
          </a:p>
          <a:p>
            <a:pPr marL="914400" lvl="3" indent="-457200">
              <a:spcBef>
                <a:spcPts val="1000"/>
              </a:spcBef>
              <a:buClr>
                <a:schemeClr val="accent6">
                  <a:lumMod val="50000"/>
                </a:schemeClr>
              </a:buClr>
              <a:buFont typeface="Courier New" panose="02070309020205020404" pitchFamily="49" charset="0"/>
              <a:buChar char="o"/>
              <a:defRPr/>
            </a:pPr>
            <a:r>
              <a:rPr lang="en-US" altLang="en-US" sz="3000" dirty="0">
                <a:solidFill>
                  <a:schemeClr val="accent6">
                    <a:lumMod val="75000"/>
                  </a:schemeClr>
                </a:solidFill>
              </a:rPr>
              <a:t>Blood eosinophil level of:</a:t>
            </a:r>
          </a:p>
          <a:p>
            <a:pPr marL="1371600" lvl="4" indent="-457200">
              <a:spcBef>
                <a:spcPts val="1000"/>
              </a:spcBef>
              <a:buClr>
                <a:schemeClr val="accent6">
                  <a:lumMod val="50000"/>
                </a:schemeClr>
              </a:buClr>
              <a:buFont typeface="Courier New" panose="02070309020205020404" pitchFamily="49" charset="0"/>
              <a:buChar char="o"/>
              <a:defRPr/>
            </a:pPr>
            <a:r>
              <a:rPr lang="en-US" altLang="en-US" sz="3000" dirty="0">
                <a:solidFill>
                  <a:schemeClr val="accent6">
                    <a:lumMod val="75000"/>
                  </a:schemeClr>
                </a:solidFill>
              </a:rPr>
              <a:t>≥150 cells/uL at treatment initiation</a:t>
            </a:r>
          </a:p>
          <a:p>
            <a:pPr marL="1371600" lvl="4" indent="-457200">
              <a:spcBef>
                <a:spcPts val="1000"/>
              </a:spcBef>
              <a:buClr>
                <a:schemeClr val="accent6">
                  <a:lumMod val="50000"/>
                </a:schemeClr>
              </a:buClr>
              <a:buFont typeface="Courier New" panose="02070309020205020404" pitchFamily="49" charset="0"/>
              <a:buChar char="o"/>
              <a:defRPr/>
            </a:pPr>
            <a:r>
              <a:rPr lang="en-US" altLang="en-US" sz="3000" dirty="0">
                <a:solidFill>
                  <a:schemeClr val="accent6">
                    <a:lumMod val="75000"/>
                  </a:schemeClr>
                </a:solidFill>
              </a:rPr>
              <a:t>≥300 cells/uL in the prior 12 months</a:t>
            </a:r>
          </a:p>
          <a:p>
            <a:pPr marL="457200" lvl="1" indent="-457200" algn="just">
              <a:lnSpc>
                <a:spcPct val="100000"/>
              </a:lnSpc>
              <a:spcBef>
                <a:spcPts val="600"/>
              </a:spcBef>
              <a:spcAft>
                <a:spcPct val="40000"/>
              </a:spcAft>
              <a:buClr>
                <a:srgbClr val="660033"/>
              </a:buClr>
              <a:buSzPct val="100000"/>
              <a:defRPr/>
            </a:pPr>
            <a:r>
              <a:rPr lang="en-US" altLang="en-US" sz="3300" dirty="0">
                <a:latin typeface="Calibri" panose="020F0502020204030204" pitchFamily="34" charset="0"/>
                <a:cs typeface="Calibri" panose="020F0502020204030204" pitchFamily="34" charset="0"/>
              </a:rPr>
              <a:t> </a:t>
            </a:r>
            <a:r>
              <a:rPr lang="en-US" altLang="en-US" sz="3100" dirty="0">
                <a:latin typeface="Calibri" panose="020F0502020204030204" pitchFamily="34" charset="0"/>
                <a:cs typeface="Calibri" panose="020F0502020204030204" pitchFamily="34" charset="0"/>
              </a:rPr>
              <a:t>Discontinuation: at 6-12 months if no response</a:t>
            </a:r>
          </a:p>
        </p:txBody>
      </p:sp>
      <p:sp>
        <p:nvSpPr>
          <p:cNvPr id="49155" name="Title 1">
            <a:extLst>
              <a:ext uri="{FF2B5EF4-FFF2-40B4-BE49-F238E27FC236}">
                <a16:creationId xmlns:a16="http://schemas.microsoft.com/office/drawing/2014/main" id="{82A6E8FE-D2A1-49A5-8941-7B293071BD9E}"/>
              </a:ext>
            </a:extLst>
          </p:cNvPr>
          <p:cNvSpPr>
            <a:spLocks noGrp="1"/>
          </p:cNvSpPr>
          <p:nvPr>
            <p:ph type="title"/>
          </p:nvPr>
        </p:nvSpPr>
        <p:spPr>
          <a:xfrm>
            <a:off x="1438275" y="243905"/>
            <a:ext cx="9791700" cy="1076895"/>
          </a:xfrm>
        </p:spPr>
        <p:txBody>
          <a:bodyPr vert="horz">
            <a:normAutofit/>
          </a:bodyPr>
          <a:lstStyle/>
          <a:p>
            <a:pPr>
              <a:defRPr/>
            </a:pPr>
            <a:r>
              <a:rPr lang="en-US" altLang="en-US" dirty="0">
                <a:latin typeface="+mn-lt"/>
                <a:cs typeface="Calibri" panose="020F0502020204030204" pitchFamily="34" charset="0"/>
              </a:rPr>
              <a:t>Anti-IL-5 - Mepolizumab  </a:t>
            </a:r>
          </a:p>
        </p:txBody>
      </p:sp>
      <p:pic>
        <p:nvPicPr>
          <p:cNvPr id="67590" name="Picture 2" descr="https://www.dovepress.com/cr_data/article_fulltext/s150000/150656/img/DDDT-150656-F02.jpg">
            <a:extLst>
              <a:ext uri="{FF2B5EF4-FFF2-40B4-BE49-F238E27FC236}">
                <a16:creationId xmlns:a16="http://schemas.microsoft.com/office/drawing/2014/main" id="{47C47BB8-19CF-448D-8C66-F6111A6F06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47107" b="21875"/>
          <a:stretch>
            <a:fillRect/>
          </a:stretch>
        </p:blipFill>
        <p:spPr bwMode="auto">
          <a:xfrm>
            <a:off x="9157944" y="2641203"/>
            <a:ext cx="1795806" cy="245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TextBox 1">
            <a:extLst>
              <a:ext uri="{FF2B5EF4-FFF2-40B4-BE49-F238E27FC236}">
                <a16:creationId xmlns:a16="http://schemas.microsoft.com/office/drawing/2014/main" id="{EDA21BD0-30AF-42CD-9799-3531893C6486}"/>
              </a:ext>
            </a:extLst>
          </p:cNvPr>
          <p:cNvSpPr txBox="1">
            <a:spLocks noChangeArrowheads="1"/>
          </p:cNvSpPr>
          <p:nvPr/>
        </p:nvSpPr>
        <p:spPr bwMode="auto">
          <a:xfrm>
            <a:off x="8153400" y="6483350"/>
            <a:ext cx="38100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0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92D05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92D05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92D05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92D05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9pPr>
          </a:lstStyle>
          <a:p>
            <a:pPr>
              <a:spcBef>
                <a:spcPct val="0"/>
              </a:spcBef>
              <a:buFontTx/>
              <a:buNone/>
            </a:pPr>
            <a:r>
              <a:rPr lang="en-GB" altLang="en-US" sz="1800">
                <a:solidFill>
                  <a:schemeClr val="tx1"/>
                </a:solidFill>
                <a:latin typeface="Arial" panose="020B0604020202020204" pitchFamily="34" charset="0"/>
              </a:rPr>
              <a:t>Ortega et al. NEJM 2014; 371:1198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FB7055D-58E2-4951-97EE-CB12F2D827B7}"/>
              </a:ext>
            </a:extLst>
          </p:cNvPr>
          <p:cNvGraphicFramePr>
            <a:graphicFrameLocks noChangeAspect="1"/>
          </p:cNvGraphicFramePr>
          <p:nvPr>
            <p:custDataLst>
              <p:tags r:id="rId1"/>
            </p:custDataLst>
            <p:extLst>
              <p:ext uri="{D42A27DB-BD31-4B8C-83A1-F6EECF244321}">
                <p14:modId xmlns:p14="http://schemas.microsoft.com/office/powerpoint/2010/main" val="40447758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9634" name="Picture 4" descr="IL-5 antagonist asthma therapies FDA approved antibodies ">
            <a:extLst>
              <a:ext uri="{FF2B5EF4-FFF2-40B4-BE49-F238E27FC236}">
                <a16:creationId xmlns:a16="http://schemas.microsoft.com/office/drawing/2014/main" id="{9E160C3E-769F-4AF9-A9C3-83DECB5CBA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000" t="46001" r="9000"/>
          <a:stretch>
            <a:fillRect/>
          </a:stretch>
        </p:blipFill>
        <p:spPr bwMode="auto">
          <a:xfrm>
            <a:off x="8963472" y="2405062"/>
            <a:ext cx="2982182" cy="149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3">
            <a:extLst>
              <a:ext uri="{FF2B5EF4-FFF2-40B4-BE49-F238E27FC236}">
                <a16:creationId xmlns:a16="http://schemas.microsoft.com/office/drawing/2014/main" id="{20517B4C-6EBA-48BE-9BB4-E2DECEDB82EE}"/>
              </a:ext>
            </a:extLst>
          </p:cNvPr>
          <p:cNvSpPr>
            <a:spLocks noGrp="1"/>
          </p:cNvSpPr>
          <p:nvPr>
            <p:ph idx="1"/>
          </p:nvPr>
        </p:nvSpPr>
        <p:spPr>
          <a:xfrm>
            <a:off x="718456" y="1559861"/>
            <a:ext cx="11227197" cy="4737100"/>
          </a:xfrm>
        </p:spPr>
        <p:txBody>
          <a:bodyPr>
            <a:normAutofit/>
          </a:bodyPr>
          <a:lstStyle/>
          <a:p>
            <a:pPr marL="457200" lvl="1" indent="-457200" algn="just">
              <a:lnSpc>
                <a:spcPct val="7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Received approval in November 2017 </a:t>
            </a:r>
            <a:r>
              <a:rPr lang="en-US" altLang="en-US" sz="2800" dirty="0">
                <a:latin typeface="Calibri" panose="020F0502020204030204" pitchFamily="34" charset="0"/>
                <a:cs typeface="Calibri" panose="020F0502020204030204" pitchFamily="34" charset="0"/>
              </a:rPr>
              <a:t>for age &gt;12 years </a:t>
            </a:r>
            <a:endParaRPr lang="en-GB" altLang="en-US" sz="2800" dirty="0">
              <a:latin typeface="Calibri" panose="020F0502020204030204" pitchFamily="34" charset="0"/>
              <a:cs typeface="Calibri" panose="020F0502020204030204" pitchFamily="34" charset="0"/>
            </a:endParaRPr>
          </a:p>
          <a:p>
            <a:pPr marL="457200" lvl="1" indent="-457200" algn="just">
              <a:lnSpc>
                <a:spcPct val="7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 Dose: 30 mg SQ every 8 weeks; first 3 doses every 4 weeks</a:t>
            </a:r>
          </a:p>
          <a:p>
            <a:pPr marL="457200" lvl="1" indent="-457200" algn="just">
              <a:lnSpc>
                <a:spcPct val="7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 Improved asthma control and lung functions </a:t>
            </a:r>
          </a:p>
          <a:p>
            <a:pPr marL="457200" lvl="1" indent="-457200" algn="just">
              <a:lnSpc>
                <a:spcPct val="7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 Indication: </a:t>
            </a:r>
          </a:p>
          <a:p>
            <a:pPr marL="914400" lvl="2" indent="-457200" algn="just">
              <a:lnSpc>
                <a:spcPct val="70000"/>
              </a:lnSpc>
              <a:spcBef>
                <a:spcPts val="600"/>
              </a:spcBef>
              <a:spcAft>
                <a:spcPct val="40000"/>
              </a:spcAft>
              <a:buClr>
                <a:schemeClr val="accent6">
                  <a:lumMod val="75000"/>
                </a:schemeClr>
              </a:buClr>
              <a:buSzPct val="100000"/>
              <a:defRPr/>
            </a:pPr>
            <a:r>
              <a:rPr lang="en-GB" altLang="en-US" sz="2400" dirty="0">
                <a:latin typeface="Calibri" panose="020F0502020204030204" pitchFamily="34" charset="0"/>
                <a:cs typeface="Calibri" panose="020F0502020204030204" pitchFamily="34" charset="0"/>
              </a:rPr>
              <a:t>Severe eosinophilic asthma</a:t>
            </a:r>
          </a:p>
          <a:p>
            <a:pPr marL="914400" lvl="2" indent="-457200" algn="just">
              <a:lnSpc>
                <a:spcPct val="70000"/>
              </a:lnSpc>
              <a:spcBef>
                <a:spcPts val="600"/>
              </a:spcBef>
              <a:spcAft>
                <a:spcPct val="40000"/>
              </a:spcAft>
              <a:buClr>
                <a:schemeClr val="accent6">
                  <a:lumMod val="75000"/>
                </a:schemeClr>
              </a:buClr>
              <a:buSzPct val="100000"/>
              <a:defRPr/>
            </a:pPr>
            <a:r>
              <a:rPr lang="en-GB" altLang="en-US" sz="2400" dirty="0">
                <a:latin typeface="Calibri" panose="020F0502020204030204" pitchFamily="34" charset="0"/>
                <a:cs typeface="Calibri" panose="020F0502020204030204" pitchFamily="34" charset="0"/>
              </a:rPr>
              <a:t>Blood eosinophils &gt;300 cells/</a:t>
            </a:r>
            <a:r>
              <a:rPr lang="en-GB" altLang="en-US" sz="2400" dirty="0" err="1">
                <a:latin typeface="Calibri" panose="020F0502020204030204" pitchFamily="34" charset="0"/>
                <a:cs typeface="Calibri" panose="020F0502020204030204" pitchFamily="34" charset="0"/>
              </a:rPr>
              <a:t>ul</a:t>
            </a:r>
            <a:r>
              <a:rPr lang="en-GB" altLang="en-US" sz="2400" dirty="0">
                <a:latin typeface="Calibri" panose="020F0502020204030204" pitchFamily="34" charset="0"/>
                <a:cs typeface="Calibri" panose="020F0502020204030204" pitchFamily="34" charset="0"/>
              </a:rPr>
              <a:t> at initiation of treatment</a:t>
            </a:r>
          </a:p>
          <a:p>
            <a:pPr marL="457200" lvl="1" indent="-457200" algn="just">
              <a:lnSpc>
                <a:spcPct val="70000"/>
              </a:lnSpc>
              <a:spcBef>
                <a:spcPts val="600"/>
              </a:spcBef>
              <a:spcAft>
                <a:spcPct val="40000"/>
              </a:spcAft>
              <a:buSzPct val="100000"/>
              <a:defRPr/>
            </a:pPr>
            <a:r>
              <a:rPr lang="en-GB" altLang="en-US" sz="2800" dirty="0">
                <a:latin typeface="Calibri" panose="020F0502020204030204" pitchFamily="34" charset="0"/>
                <a:cs typeface="Calibri" panose="020F0502020204030204" pitchFamily="34" charset="0"/>
              </a:rPr>
              <a:t> Side Effects: Pyrexia, tachycardia, nasopharyngitis, and worsening asthma </a:t>
            </a:r>
          </a:p>
          <a:p>
            <a:pPr marL="457200" lvl="1" indent="-457200" algn="just">
              <a:lnSpc>
                <a:spcPct val="70000"/>
              </a:lnSpc>
              <a:spcBef>
                <a:spcPts val="600"/>
              </a:spcBef>
              <a:spcAft>
                <a:spcPct val="40000"/>
              </a:spcAft>
              <a:buSzPct val="100000"/>
              <a:defRPr/>
            </a:pPr>
            <a:r>
              <a:rPr lang="en-US" altLang="en-US" sz="2800" dirty="0">
                <a:latin typeface="Calibri" panose="020F0502020204030204" pitchFamily="34" charset="0"/>
                <a:cs typeface="Calibri" panose="020F0502020204030204" pitchFamily="34" charset="0"/>
              </a:rPr>
              <a:t> Discontinuation: at 6-12 months if no response</a:t>
            </a:r>
          </a:p>
        </p:txBody>
      </p:sp>
      <p:sp>
        <p:nvSpPr>
          <p:cNvPr id="47106" name="Rectangle 2">
            <a:extLst>
              <a:ext uri="{FF2B5EF4-FFF2-40B4-BE49-F238E27FC236}">
                <a16:creationId xmlns:a16="http://schemas.microsoft.com/office/drawing/2014/main" id="{03638300-2A8C-48E5-AC7D-ED56CBA667FA}"/>
              </a:ext>
            </a:extLst>
          </p:cNvPr>
          <p:cNvSpPr>
            <a:spLocks noGrp="1"/>
          </p:cNvSpPr>
          <p:nvPr>
            <p:ph type="title"/>
          </p:nvPr>
        </p:nvSpPr>
        <p:spPr>
          <a:xfrm>
            <a:off x="1200149" y="301340"/>
            <a:ext cx="9820275" cy="1076895"/>
          </a:xfrm>
        </p:spPr>
        <p:txBody>
          <a:bodyPr vert="horz">
            <a:normAutofit/>
          </a:bodyPr>
          <a:lstStyle/>
          <a:p>
            <a:pPr>
              <a:defRPr/>
            </a:pPr>
            <a:r>
              <a:rPr lang="en-US" altLang="en-US" dirty="0">
                <a:latin typeface="+mn-lt"/>
                <a:cs typeface="Calibri" panose="020F0502020204030204" pitchFamily="34" charset="0"/>
              </a:rPr>
              <a:t>Anti IL-5 Receptors Ab - </a:t>
            </a:r>
            <a:r>
              <a:rPr lang="en-GB" dirty="0">
                <a:latin typeface="+mn-lt"/>
                <a:cs typeface="Calibri" panose="020F0502020204030204" pitchFamily="34" charset="0"/>
              </a:rPr>
              <a:t>Benralizumab </a:t>
            </a:r>
            <a:endParaRPr lang="en-US" altLang="en-US" dirty="0">
              <a:latin typeface="+mn-lt"/>
              <a:cs typeface="Calibri" panose="020F0502020204030204" pitchFamily="34" charset="0"/>
            </a:endParaRPr>
          </a:p>
        </p:txBody>
      </p:sp>
      <p:sp>
        <p:nvSpPr>
          <p:cNvPr id="69638" name="TextBox 1">
            <a:extLst>
              <a:ext uri="{FF2B5EF4-FFF2-40B4-BE49-F238E27FC236}">
                <a16:creationId xmlns:a16="http://schemas.microsoft.com/office/drawing/2014/main" id="{D9BC5E4F-DBFA-427D-80E4-605129A85B4A}"/>
              </a:ext>
            </a:extLst>
          </p:cNvPr>
          <p:cNvSpPr txBox="1">
            <a:spLocks noChangeArrowheads="1"/>
          </p:cNvSpPr>
          <p:nvPr/>
        </p:nvSpPr>
        <p:spPr bwMode="auto">
          <a:xfrm>
            <a:off x="6858000" y="6478588"/>
            <a:ext cx="5029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0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92D05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92D05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92D05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92D05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92D050"/>
                </a:solidFill>
                <a:latin typeface="Calibri" panose="020F0502020204030204" pitchFamily="34" charset="0"/>
              </a:defRPr>
            </a:lvl9pPr>
          </a:lstStyle>
          <a:p>
            <a:pPr>
              <a:spcBef>
                <a:spcPct val="0"/>
              </a:spcBef>
              <a:buFontTx/>
              <a:buNone/>
            </a:pPr>
            <a:r>
              <a:rPr lang="en-GB" altLang="en-US" sz="1600">
                <a:solidFill>
                  <a:schemeClr val="tx1"/>
                </a:solidFill>
                <a:latin typeface="Arial" panose="020B0604020202020204" pitchFamily="34" charset="0"/>
              </a:rPr>
              <a:t>FitzGerald et al. The Lancet 2016; 388: 2128</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FCF92BC-FD35-42AC-9EB2-4480E1DFFBE8}"/>
              </a:ext>
            </a:extLst>
          </p:cNvPr>
          <p:cNvGraphicFramePr>
            <a:graphicFrameLocks noChangeAspect="1"/>
          </p:cNvGraphicFramePr>
          <p:nvPr>
            <p:custDataLst>
              <p:tags r:id="rId1"/>
            </p:custDataLst>
            <p:extLst>
              <p:ext uri="{D42A27DB-BD31-4B8C-83A1-F6EECF244321}">
                <p14:modId xmlns:p14="http://schemas.microsoft.com/office/powerpoint/2010/main" val="484984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7212E341-97C1-4A01-ABF7-3F4FA1E2644B}"/>
              </a:ext>
            </a:extLst>
          </p:cNvPr>
          <p:cNvSpPr>
            <a:spLocks noGrp="1"/>
          </p:cNvSpPr>
          <p:nvPr>
            <p:ph type="title"/>
          </p:nvPr>
        </p:nvSpPr>
        <p:spPr/>
        <p:txBody>
          <a:bodyPr vert="horz">
            <a:normAutofit/>
          </a:bodyPr>
          <a:lstStyle/>
          <a:p>
            <a:pPr>
              <a:defRPr/>
            </a:pPr>
            <a:r>
              <a:rPr lang="en-US" altLang="en-US" dirty="0">
                <a:cs typeface="Calibri" panose="020F0502020204030204" pitchFamily="34" charset="0"/>
              </a:rPr>
              <a:t>Anti IL-4 Receptors Ab Dupilumab</a:t>
            </a:r>
            <a:endParaRPr lang="en-GB" dirty="0">
              <a:cs typeface="Calibri" panose="020F0502020204030204" pitchFamily="34" charset="0"/>
            </a:endParaRPr>
          </a:p>
        </p:txBody>
      </p:sp>
      <p:sp>
        <p:nvSpPr>
          <p:cNvPr id="8" name="Rectangle 3">
            <a:extLst>
              <a:ext uri="{FF2B5EF4-FFF2-40B4-BE49-F238E27FC236}">
                <a16:creationId xmlns:a16="http://schemas.microsoft.com/office/drawing/2014/main" id="{B6718EBC-4771-4E76-8C6B-A582A6785C66}"/>
              </a:ext>
            </a:extLst>
          </p:cNvPr>
          <p:cNvSpPr>
            <a:spLocks noGrp="1"/>
          </p:cNvSpPr>
          <p:nvPr>
            <p:ph idx="1"/>
          </p:nvPr>
        </p:nvSpPr>
        <p:spPr>
          <a:xfrm>
            <a:off x="838200" y="1539551"/>
            <a:ext cx="10515600" cy="4842588"/>
          </a:xfrm>
        </p:spPr>
        <p:txBody>
          <a:bodyPr>
            <a:normAutofit fontScale="85000" lnSpcReduction="20000"/>
          </a:bodyPr>
          <a:lstStyle/>
          <a:p>
            <a:pPr marL="228600" lvl="1">
              <a:lnSpc>
                <a:spcPct val="120000"/>
              </a:lnSpc>
              <a:spcBef>
                <a:spcPts val="1000"/>
              </a:spcBef>
              <a:defRPr/>
            </a:pPr>
            <a:r>
              <a:rPr lang="en-GB" altLang="en-US" sz="3000" dirty="0"/>
              <a:t>Received FDA approval in November 2018</a:t>
            </a:r>
          </a:p>
          <a:p>
            <a:pPr marL="228600" lvl="1">
              <a:lnSpc>
                <a:spcPct val="120000"/>
              </a:lnSpc>
              <a:spcBef>
                <a:spcPts val="1000"/>
              </a:spcBef>
              <a:defRPr/>
            </a:pPr>
            <a:r>
              <a:rPr lang="en-GB" altLang="en-US" sz="3000" dirty="0"/>
              <a:t>Age: &gt;12 years</a:t>
            </a:r>
          </a:p>
          <a:p>
            <a:pPr marL="228600" lvl="1">
              <a:lnSpc>
                <a:spcPct val="120000"/>
              </a:lnSpc>
              <a:spcBef>
                <a:spcPts val="1000"/>
              </a:spcBef>
              <a:defRPr/>
            </a:pPr>
            <a:r>
              <a:rPr lang="en-GB" altLang="en-US" sz="3000" dirty="0"/>
              <a:t>Indication: </a:t>
            </a:r>
          </a:p>
          <a:p>
            <a:pPr marL="685800" lvl="2">
              <a:lnSpc>
                <a:spcPct val="120000"/>
              </a:lnSpc>
              <a:spcBef>
                <a:spcPts val="1000"/>
              </a:spcBef>
              <a:buClr>
                <a:schemeClr val="accent6">
                  <a:lumMod val="75000"/>
                </a:schemeClr>
              </a:buClr>
              <a:defRPr/>
            </a:pPr>
            <a:r>
              <a:rPr lang="en-GB" altLang="en-US" sz="2800" dirty="0"/>
              <a:t>Moderate - severe eosinophilic/type 2 asthma with blood eosinophils &gt;300 cells/ul at initiation of treatment</a:t>
            </a:r>
          </a:p>
          <a:p>
            <a:pPr marL="685800" lvl="2">
              <a:lnSpc>
                <a:spcPct val="120000"/>
              </a:lnSpc>
              <a:spcBef>
                <a:spcPts val="1000"/>
              </a:spcBef>
              <a:buClr>
                <a:schemeClr val="accent6">
                  <a:lumMod val="75000"/>
                </a:schemeClr>
              </a:buClr>
              <a:defRPr/>
            </a:pPr>
            <a:r>
              <a:rPr lang="en-US" sz="2800" dirty="0"/>
              <a:t>oral steroids dependent severe asthma regardless of eosinophil count eosinophils  mg every two weeks </a:t>
            </a:r>
            <a:endParaRPr lang="en-GB" altLang="en-US" sz="2800" dirty="0"/>
          </a:p>
          <a:p>
            <a:pPr marL="228600" lvl="1">
              <a:lnSpc>
                <a:spcPct val="120000"/>
              </a:lnSpc>
              <a:spcBef>
                <a:spcPts val="1000"/>
              </a:spcBef>
              <a:defRPr/>
            </a:pPr>
            <a:r>
              <a:rPr lang="en-US" altLang="en-US" sz="3600" dirty="0"/>
              <a:t>Side Effects: </a:t>
            </a:r>
          </a:p>
          <a:p>
            <a:pPr marL="685800" lvl="2">
              <a:lnSpc>
                <a:spcPct val="120000"/>
              </a:lnSpc>
              <a:spcBef>
                <a:spcPts val="1000"/>
              </a:spcBef>
              <a:buClr>
                <a:schemeClr val="accent6">
                  <a:lumMod val="75000"/>
                </a:schemeClr>
              </a:buClr>
              <a:defRPr/>
            </a:pPr>
            <a:r>
              <a:rPr lang="en-US" altLang="en-US" sz="2800" dirty="0"/>
              <a:t>URTI : at 12 months if no response</a:t>
            </a:r>
          </a:p>
          <a:p>
            <a:pPr marL="685800" lvl="2">
              <a:lnSpc>
                <a:spcPct val="120000"/>
              </a:lnSpc>
              <a:spcBef>
                <a:spcPts val="1000"/>
              </a:spcBef>
              <a:buClr>
                <a:schemeClr val="accent6">
                  <a:lumMod val="75000"/>
                </a:schemeClr>
              </a:buClr>
              <a:defRPr/>
            </a:pPr>
            <a:r>
              <a:rPr lang="en-US" altLang="en-US" sz="2800" dirty="0"/>
              <a:t>Avoid using live vaccines</a:t>
            </a:r>
          </a:p>
        </p:txBody>
      </p:sp>
    </p:spTree>
    <p:extLst>
      <p:ext uri="{BB962C8B-B14F-4D97-AF65-F5344CB8AC3E}">
        <p14:creationId xmlns:p14="http://schemas.microsoft.com/office/powerpoint/2010/main" val="2655176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2440DC7-214A-4372-A009-99DC2A98C3D3}"/>
              </a:ext>
            </a:extLst>
          </p:cNvPr>
          <p:cNvGraphicFramePr>
            <a:graphicFrameLocks noChangeAspect="1"/>
          </p:cNvGraphicFramePr>
          <p:nvPr>
            <p:custDataLst>
              <p:tags r:id="rId1"/>
            </p:custDataLst>
            <p:extLst>
              <p:ext uri="{D42A27DB-BD31-4B8C-83A1-F6EECF244321}">
                <p14:modId xmlns:p14="http://schemas.microsoft.com/office/powerpoint/2010/main" val="12965219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8002" name="Rectangle 2">
            <a:extLst>
              <a:ext uri="{FF2B5EF4-FFF2-40B4-BE49-F238E27FC236}">
                <a16:creationId xmlns:a16="http://schemas.microsoft.com/office/drawing/2014/main" id="{95A54569-3769-4C8B-9168-1EE8D8165479}"/>
              </a:ext>
            </a:extLst>
          </p:cNvPr>
          <p:cNvSpPr>
            <a:spLocks noGrp="1" noChangeArrowheads="1"/>
          </p:cNvSpPr>
          <p:nvPr>
            <p:ph type="title"/>
          </p:nvPr>
        </p:nvSpPr>
        <p:spPr>
          <a:xfrm>
            <a:off x="1371599" y="417511"/>
            <a:ext cx="8924925" cy="685800"/>
          </a:xfrm>
        </p:spPr>
        <p:txBody>
          <a:bodyPr vert="horz">
            <a:normAutofit fontScale="90000"/>
          </a:bodyPr>
          <a:lstStyle/>
          <a:p>
            <a:r>
              <a:rPr lang="en-US" altLang="en-US" dirty="0">
                <a:latin typeface="Calibri" panose="020F0502020204030204" pitchFamily="34" charset="0"/>
                <a:cs typeface="Calibri" panose="020F0502020204030204" pitchFamily="34" charset="0"/>
              </a:rPr>
              <a:t>Principles of Management </a:t>
            </a:r>
          </a:p>
        </p:txBody>
      </p:sp>
      <p:sp>
        <p:nvSpPr>
          <p:cNvPr id="72707" name="Rectangle 3">
            <a:extLst>
              <a:ext uri="{FF2B5EF4-FFF2-40B4-BE49-F238E27FC236}">
                <a16:creationId xmlns:a16="http://schemas.microsoft.com/office/drawing/2014/main" id="{3928FF75-50E4-41AD-A982-5C1BBB08442B}"/>
              </a:ext>
            </a:extLst>
          </p:cNvPr>
          <p:cNvSpPr>
            <a:spLocks noGrp="1" noChangeArrowheads="1"/>
          </p:cNvSpPr>
          <p:nvPr>
            <p:ph type="body" idx="1"/>
          </p:nvPr>
        </p:nvSpPr>
        <p:spPr>
          <a:xfrm>
            <a:off x="561973" y="1714501"/>
            <a:ext cx="10544175" cy="3992563"/>
          </a:xfrm>
        </p:spPr>
        <p:txBody>
          <a:bodyPr>
            <a:normAutofit/>
          </a:bodyPr>
          <a:lstStyle/>
          <a:p>
            <a:pPr marL="0" indent="0">
              <a:lnSpc>
                <a:spcPct val="100000"/>
              </a:lnSpc>
              <a:buClr>
                <a:srgbClr val="6600CC"/>
              </a:buClr>
              <a:buNone/>
              <a:defRPr/>
            </a:pPr>
            <a:r>
              <a:rPr lang="en-US" altLang="en-US" sz="3200" b="1" dirty="0"/>
              <a:t>The principles of asthma management will follow 3 stages:</a:t>
            </a:r>
          </a:p>
          <a:p>
            <a:pPr>
              <a:lnSpc>
                <a:spcPct val="100000"/>
              </a:lnSpc>
              <a:defRPr/>
            </a:pPr>
            <a:r>
              <a:rPr lang="en-US" altLang="en-US" sz="3200" dirty="0"/>
              <a:t>Initiation</a:t>
            </a:r>
          </a:p>
          <a:p>
            <a:pPr>
              <a:lnSpc>
                <a:spcPct val="100000"/>
              </a:lnSpc>
              <a:defRPr/>
            </a:pPr>
            <a:r>
              <a:rPr lang="en-US" altLang="en-US" sz="3200" dirty="0"/>
              <a:t>Adjustment</a:t>
            </a:r>
          </a:p>
          <a:p>
            <a:pPr>
              <a:lnSpc>
                <a:spcPct val="100000"/>
              </a:lnSpc>
              <a:defRPr/>
            </a:pPr>
            <a:r>
              <a:rPr lang="en-US" altLang="en-US" sz="3200" dirty="0"/>
              <a:t>Maintenance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6D771DA-9EC0-4ADF-8795-6FD1ADB8B578}"/>
              </a:ext>
            </a:extLst>
          </p:cNvPr>
          <p:cNvGraphicFramePr>
            <a:graphicFrameLocks noChangeAspect="1"/>
          </p:cNvGraphicFramePr>
          <p:nvPr>
            <p:custDataLst>
              <p:tags r:id="rId1"/>
            </p:custDataLst>
            <p:extLst>
              <p:ext uri="{D42A27DB-BD31-4B8C-83A1-F6EECF244321}">
                <p14:modId xmlns:p14="http://schemas.microsoft.com/office/powerpoint/2010/main" val="1962172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Picture 6" descr="A diagram of a treatment procedure&#10;&#10;Description automatically generated">
            <a:extLst>
              <a:ext uri="{FF2B5EF4-FFF2-40B4-BE49-F238E27FC236}">
                <a16:creationId xmlns:a16="http://schemas.microsoft.com/office/drawing/2014/main" id="{5DC3014D-7E2D-2673-ACFF-F53290AF71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0236" y="106252"/>
            <a:ext cx="8191341" cy="6317572"/>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BB844E2-CD77-4C68-8DA6-04FA97CD68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3" name="Object 2" hidden="1">
                        <a:extLst>
                          <a:ext uri="{FF2B5EF4-FFF2-40B4-BE49-F238E27FC236}">
                            <a16:creationId xmlns:a16="http://schemas.microsoft.com/office/drawing/2014/main" id="{4BB844E2-CD77-4C68-8DA6-04FA97CD68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4866" name="Rectangle 2">
            <a:extLst>
              <a:ext uri="{FF2B5EF4-FFF2-40B4-BE49-F238E27FC236}">
                <a16:creationId xmlns:a16="http://schemas.microsoft.com/office/drawing/2014/main" id="{543ED7C8-341A-4C03-9CA7-3A19C2C776DD}"/>
              </a:ext>
            </a:extLst>
          </p:cNvPr>
          <p:cNvSpPr>
            <a:spLocks noGrp="1" noChangeArrowheads="1"/>
          </p:cNvSpPr>
          <p:nvPr>
            <p:ph type="title"/>
          </p:nvPr>
        </p:nvSpPr>
        <p:spPr/>
        <p:txBody>
          <a:bodyPr vert="horz"/>
          <a:lstStyle/>
          <a:p>
            <a:pPr>
              <a:lnSpc>
                <a:spcPct val="120000"/>
              </a:lnSpc>
            </a:pPr>
            <a:r>
              <a:rPr lang="en-US" altLang="en-US" dirty="0">
                <a:latin typeface="Calibri" panose="020F0502020204030204" pitchFamily="34" charset="0"/>
                <a:cs typeface="Calibri" panose="020F0502020204030204" pitchFamily="34" charset="0"/>
              </a:rPr>
              <a:t>Adjustment of Treatment </a:t>
            </a:r>
          </a:p>
        </p:txBody>
      </p:sp>
      <p:sp>
        <p:nvSpPr>
          <p:cNvPr id="91139" name="Rectangle 3">
            <a:extLst>
              <a:ext uri="{FF2B5EF4-FFF2-40B4-BE49-F238E27FC236}">
                <a16:creationId xmlns:a16="http://schemas.microsoft.com/office/drawing/2014/main" id="{62821F92-E8DB-4BE9-946E-830D5E60C750}"/>
              </a:ext>
            </a:extLst>
          </p:cNvPr>
          <p:cNvSpPr>
            <a:spLocks noGrp="1" noChangeArrowheads="1"/>
          </p:cNvSpPr>
          <p:nvPr>
            <p:ph type="body" idx="1"/>
          </p:nvPr>
        </p:nvSpPr>
        <p:spPr>
          <a:xfrm>
            <a:off x="611187" y="1611571"/>
            <a:ext cx="10969626" cy="5067300"/>
          </a:xfrm>
        </p:spPr>
        <p:txBody>
          <a:bodyPr>
            <a:normAutofit/>
          </a:bodyPr>
          <a:lstStyle/>
          <a:p>
            <a:pPr>
              <a:lnSpc>
                <a:spcPct val="50000"/>
              </a:lnSpc>
              <a:defRPr/>
            </a:pPr>
            <a:r>
              <a:rPr lang="en-US" altLang="en-US" dirty="0">
                <a:latin typeface="Calibri" panose="020F0502020204030204" pitchFamily="34" charset="0"/>
                <a:cs typeface="Calibri" panose="020F0502020204030204" pitchFamily="34" charset="0"/>
              </a:rPr>
              <a:t>Clinical Assessment</a:t>
            </a:r>
          </a:p>
          <a:p>
            <a:pPr>
              <a:defRPr/>
            </a:pPr>
            <a:r>
              <a:rPr lang="en-US" altLang="en-US" dirty="0">
                <a:latin typeface="Calibri" panose="020F0502020204030204" pitchFamily="34" charset="0"/>
                <a:cs typeface="Calibri" panose="020F0502020204030204" pitchFamily="34" charset="0"/>
              </a:rPr>
              <a:t>Assess control status (GINA symptoms assessment or ACT) and perform PFM</a:t>
            </a:r>
          </a:p>
          <a:p>
            <a:pPr>
              <a:lnSpc>
                <a:spcPct val="50000"/>
              </a:lnSpc>
              <a:defRPr/>
            </a:pPr>
            <a:r>
              <a:rPr lang="en-US" altLang="en-US" dirty="0">
                <a:latin typeface="Calibri" panose="020F0502020204030204" pitchFamily="34" charset="0"/>
                <a:cs typeface="Calibri" panose="020F0502020204030204" pitchFamily="34" charset="0"/>
              </a:rPr>
              <a:t>Based on control status, adjust treatment:</a:t>
            </a:r>
          </a:p>
          <a:p>
            <a:pPr lvl="1">
              <a:lnSpc>
                <a:spcPct val="80000"/>
              </a:lnSpc>
              <a:defRPr/>
            </a:pPr>
            <a:r>
              <a:rPr lang="en-US" altLang="en-US" dirty="0">
                <a:solidFill>
                  <a:schemeClr val="accent6">
                    <a:lumMod val="75000"/>
                  </a:schemeClr>
                </a:solidFill>
                <a:latin typeface="Calibri" panose="020F0502020204030204" pitchFamily="34" charset="0"/>
                <a:cs typeface="Calibri" panose="020F0502020204030204" pitchFamily="34" charset="0"/>
              </a:rPr>
              <a:t>Controlled Status </a:t>
            </a:r>
            <a:r>
              <a:rPr lang="en-US" altLang="en-US" dirty="0">
                <a:solidFill>
                  <a:schemeClr val="accent6">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en-US" altLang="en-US" dirty="0">
                <a:solidFill>
                  <a:schemeClr val="accent6">
                    <a:lumMod val="75000"/>
                  </a:schemeClr>
                </a:solidFill>
                <a:latin typeface="Calibri" panose="020F0502020204030204" pitchFamily="34" charset="0"/>
                <a:cs typeface="Calibri" panose="020F0502020204030204" pitchFamily="34" charset="0"/>
              </a:rPr>
              <a:t>Maintain treatment with lowest ICS dose</a:t>
            </a:r>
          </a:p>
          <a:p>
            <a:pPr lvl="1">
              <a:lnSpc>
                <a:spcPct val="100000"/>
              </a:lnSpc>
              <a:defRPr/>
            </a:pPr>
            <a:r>
              <a:rPr lang="en-US" altLang="en-US" dirty="0">
                <a:solidFill>
                  <a:schemeClr val="accent6">
                    <a:lumMod val="75000"/>
                  </a:schemeClr>
                </a:solidFill>
                <a:latin typeface="Calibri" panose="020F0502020204030204" pitchFamily="34" charset="0"/>
                <a:cs typeface="Calibri" panose="020F0502020204030204" pitchFamily="34" charset="0"/>
              </a:rPr>
              <a:t>Partially controlled Status (ACT= 16-19: ) </a:t>
            </a:r>
            <a:r>
              <a:rPr lang="en-US" altLang="en-US" dirty="0">
                <a:solidFill>
                  <a:schemeClr val="accent6">
                    <a:lumMod val="75000"/>
                  </a:schemeClr>
                </a:solidFill>
                <a:latin typeface="Calibri" panose="020F0502020204030204" pitchFamily="34" charset="0"/>
                <a:cs typeface="Calibri" panose="020F0502020204030204" pitchFamily="34" charset="0"/>
                <a:sym typeface="Wingdings" panose="05000000000000000000" pitchFamily="2" charset="2"/>
              </a:rPr>
              <a:t></a:t>
            </a:r>
            <a:r>
              <a:rPr lang="en-US" altLang="en-US" dirty="0">
                <a:solidFill>
                  <a:schemeClr val="accent6">
                    <a:lumMod val="75000"/>
                  </a:schemeClr>
                </a:solidFill>
                <a:latin typeface="Calibri" panose="020F0502020204030204" pitchFamily="34" charset="0"/>
                <a:cs typeface="Calibri" panose="020F0502020204030204" pitchFamily="34" charset="0"/>
              </a:rPr>
              <a:t>Step up one step</a:t>
            </a:r>
          </a:p>
          <a:p>
            <a:pPr lvl="1">
              <a:lnSpc>
                <a:spcPct val="100000"/>
              </a:lnSpc>
              <a:defRPr/>
            </a:pPr>
            <a:r>
              <a:rPr lang="en-US" altLang="en-US" dirty="0">
                <a:solidFill>
                  <a:schemeClr val="accent6">
                    <a:lumMod val="75000"/>
                  </a:schemeClr>
                </a:solidFill>
                <a:latin typeface="Calibri" panose="020F0502020204030204" pitchFamily="34" charset="0"/>
                <a:cs typeface="Calibri" panose="020F0502020204030204" pitchFamily="34" charset="0"/>
              </a:rPr>
              <a:t>Uncontrolled Status </a:t>
            </a:r>
            <a:r>
              <a:rPr lang="en-US" altLang="en-US" dirty="0">
                <a:solidFill>
                  <a:schemeClr val="accent6">
                    <a:lumMod val="75000"/>
                  </a:schemeClr>
                </a:solidFill>
                <a:latin typeface="Calibri" panose="020F0502020204030204" pitchFamily="34" charset="0"/>
                <a:cs typeface="Calibri" panose="020F0502020204030204" pitchFamily="34" charset="0"/>
                <a:sym typeface="Wingdings" panose="05000000000000000000" pitchFamily="2" charset="2"/>
              </a:rPr>
              <a:t></a:t>
            </a:r>
            <a:r>
              <a:rPr lang="en-US" altLang="en-US" dirty="0">
                <a:solidFill>
                  <a:schemeClr val="accent6">
                    <a:lumMod val="75000"/>
                  </a:schemeClr>
                </a:solidFill>
                <a:latin typeface="Calibri" panose="020F0502020204030204" pitchFamily="34" charset="0"/>
                <a:cs typeface="Calibri" panose="020F0502020204030204" pitchFamily="34" charset="0"/>
              </a:rPr>
              <a:t> Step up at least one step</a:t>
            </a:r>
          </a:p>
          <a:p>
            <a:pPr>
              <a:lnSpc>
                <a:spcPct val="80000"/>
              </a:lnSpc>
              <a:defRPr/>
            </a:pPr>
            <a:r>
              <a:rPr lang="en-US" altLang="en-US" dirty="0">
                <a:latin typeface="Calibri" panose="020F0502020204030204" pitchFamily="34" charset="0"/>
                <a:cs typeface="Calibri" panose="020F0502020204030204" pitchFamily="34" charset="0"/>
              </a:rPr>
              <a:t>Follow-up at 1–3-month intervals as appropriate</a:t>
            </a:r>
          </a:p>
          <a:p>
            <a:pPr>
              <a:lnSpc>
                <a:spcPct val="80000"/>
              </a:lnSpc>
              <a:defRPr/>
            </a:pPr>
            <a:r>
              <a:rPr lang="en-US" altLang="en-US" dirty="0">
                <a:latin typeface="Calibri" panose="020F0502020204030204" pitchFamily="34" charset="0"/>
                <a:cs typeface="Calibri" panose="020F0502020204030204" pitchFamily="34" charset="0"/>
              </a:rPr>
              <a:t>Introduce self-management plan</a:t>
            </a:r>
          </a:p>
        </p:txBody>
      </p:sp>
    </p:spTree>
    <p:extLst>
      <p:ext uri="{BB962C8B-B14F-4D97-AF65-F5344CB8AC3E}">
        <p14:creationId xmlns:p14="http://schemas.microsoft.com/office/powerpoint/2010/main" val="3801640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2AC671-C11A-40F3-BA67-93871D4BFE22}"/>
              </a:ext>
            </a:extLst>
          </p:cNvPr>
          <p:cNvSpPr/>
          <p:nvPr/>
        </p:nvSpPr>
        <p:spPr>
          <a:xfrm>
            <a:off x="0" y="1247776"/>
            <a:ext cx="12192000" cy="323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diagram of a medical procedure&#10;&#10;Description automatically generated">
            <a:extLst>
              <a:ext uri="{FF2B5EF4-FFF2-40B4-BE49-F238E27FC236}">
                <a16:creationId xmlns:a16="http://schemas.microsoft.com/office/drawing/2014/main" id="{3DF541DF-EC93-5635-8D9B-F6CCCF49D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9853" y="169174"/>
            <a:ext cx="6757304" cy="6313856"/>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steps to a treatment&#10;&#10;Description automatically generated with medium confidence">
            <a:extLst>
              <a:ext uri="{FF2B5EF4-FFF2-40B4-BE49-F238E27FC236}">
                <a16:creationId xmlns:a16="http://schemas.microsoft.com/office/drawing/2014/main" id="{151B5665-3973-DAEA-4B4A-3D22A8256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417" y="282871"/>
            <a:ext cx="5275890" cy="5969913"/>
          </a:xfrm>
          <a:prstGeom prst="rect">
            <a:avLst/>
          </a:prstGeom>
        </p:spPr>
      </p:pic>
    </p:spTree>
    <p:extLst>
      <p:ext uri="{BB962C8B-B14F-4D97-AF65-F5344CB8AC3E}">
        <p14:creationId xmlns:p14="http://schemas.microsoft.com/office/powerpoint/2010/main" val="23988313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F3C0B7B-0FC0-443B-8856-34538EF6DA13}"/>
              </a:ext>
            </a:extLst>
          </p:cNvPr>
          <p:cNvGraphicFramePr>
            <a:graphicFrameLocks noChangeAspect="1"/>
          </p:cNvGraphicFramePr>
          <p:nvPr>
            <p:custDataLst>
              <p:tags r:id="rId1"/>
            </p:custDataLst>
            <p:extLst>
              <p:ext uri="{D42A27DB-BD31-4B8C-83A1-F6EECF244321}">
                <p14:modId xmlns:p14="http://schemas.microsoft.com/office/powerpoint/2010/main" val="4183049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9875" name="Content Placeholder 2">
            <a:extLst>
              <a:ext uri="{FF2B5EF4-FFF2-40B4-BE49-F238E27FC236}">
                <a16:creationId xmlns:a16="http://schemas.microsoft.com/office/drawing/2014/main" id="{EA84D9CD-4BF0-4CD7-872D-A8DB4F8A3FBD}"/>
              </a:ext>
            </a:extLst>
          </p:cNvPr>
          <p:cNvSpPr>
            <a:spLocks noGrp="1"/>
          </p:cNvSpPr>
          <p:nvPr>
            <p:ph idx="1"/>
          </p:nvPr>
        </p:nvSpPr>
        <p:spPr>
          <a:xfrm>
            <a:off x="747712" y="1568449"/>
            <a:ext cx="10696575" cy="4746626"/>
          </a:xfrm>
        </p:spPr>
        <p:txBody>
          <a:bodyPr>
            <a:normAutofit/>
          </a:bodyPr>
          <a:lstStyle/>
          <a:p>
            <a:pPr>
              <a:defRPr/>
            </a:pPr>
            <a:r>
              <a:rPr lang="en-US" altLang="en-US" dirty="0">
                <a:latin typeface="Calibri" panose="020F0502020204030204" pitchFamily="34" charset="0"/>
                <a:cs typeface="Calibri" panose="020F0502020204030204" pitchFamily="34" charset="0"/>
              </a:rPr>
              <a:t>Daily long-term controller medication is the corner stone of treatment</a:t>
            </a:r>
          </a:p>
          <a:p>
            <a:pPr>
              <a:defRPr/>
            </a:pPr>
            <a:r>
              <a:rPr lang="en-US" altLang="en-US" dirty="0">
                <a:latin typeface="Calibri" panose="020F0502020204030204" pitchFamily="34" charset="0"/>
                <a:cs typeface="Calibri" panose="020F0502020204030204" pitchFamily="34" charset="0"/>
              </a:rPr>
              <a:t>ICS are considered as the most effective controller</a:t>
            </a:r>
          </a:p>
          <a:p>
            <a:pPr>
              <a:defRPr/>
            </a:pPr>
            <a:r>
              <a:rPr lang="en-US" altLang="en-US" dirty="0">
                <a:latin typeface="Calibri" panose="020F0502020204030204" pitchFamily="34" charset="0"/>
                <a:cs typeface="Calibri" panose="020F0502020204030204" pitchFamily="34" charset="0"/>
              </a:rPr>
              <a:t>Relievers medications must be available at any step </a:t>
            </a:r>
          </a:p>
          <a:p>
            <a:pPr>
              <a:defRPr/>
            </a:pPr>
            <a:r>
              <a:rPr lang="en-US" altLang="en-US" dirty="0">
                <a:latin typeface="Calibri" panose="020F0502020204030204" pitchFamily="34" charset="0"/>
                <a:cs typeface="Calibri" panose="020F0502020204030204" pitchFamily="34" charset="0"/>
              </a:rPr>
              <a:t>Reliever medications should be taken on “as needed Basis” to relieve symptoms</a:t>
            </a:r>
          </a:p>
          <a:p>
            <a:pPr>
              <a:defRPr/>
            </a:pPr>
            <a:r>
              <a:rPr lang="en-US" altLang="en-US" dirty="0">
                <a:latin typeface="Calibri" panose="020F0502020204030204" pitchFamily="34" charset="0"/>
                <a:cs typeface="Calibri" panose="020F0502020204030204" pitchFamily="34" charset="0"/>
              </a:rPr>
              <a:t>Increasing use of reliever treatment is an early sign of worsening asthma control</a:t>
            </a:r>
          </a:p>
        </p:txBody>
      </p:sp>
      <p:sp>
        <p:nvSpPr>
          <p:cNvPr id="142338" name="Title 1">
            <a:extLst>
              <a:ext uri="{FF2B5EF4-FFF2-40B4-BE49-F238E27FC236}">
                <a16:creationId xmlns:a16="http://schemas.microsoft.com/office/drawing/2014/main" id="{39BBAA95-9A67-4746-BB30-5A4EE49DD16B}"/>
              </a:ext>
            </a:extLst>
          </p:cNvPr>
          <p:cNvSpPr>
            <a:spLocks noGrp="1" noChangeArrowheads="1"/>
          </p:cNvSpPr>
          <p:nvPr>
            <p:ph type="title"/>
          </p:nvPr>
        </p:nvSpPr>
        <p:spPr/>
        <p:txBody>
          <a:bodyPr vert="horz"/>
          <a:lstStyle/>
          <a:p>
            <a:r>
              <a:rPr lang="en-US" altLang="en-US" dirty="0">
                <a:latin typeface="Calibri" panose="020F0502020204030204" pitchFamily="34" charset="0"/>
                <a:cs typeface="Calibri" panose="020F0502020204030204" pitchFamily="34" charset="0"/>
              </a:rPr>
              <a:t>Principles of Asthma Treatment</a:t>
            </a:r>
            <a:endParaRPr lang="ar-SA" altLang="en-US" dirty="0">
              <a:latin typeface="Calibri" panose="020F050202020403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Content Placeholder 2">
            <a:extLst>
              <a:ext uri="{FF2B5EF4-FFF2-40B4-BE49-F238E27FC236}">
                <a16:creationId xmlns:a16="http://schemas.microsoft.com/office/drawing/2014/main" id="{DC9BDEA8-9758-49F2-9335-141C37F7394A}"/>
              </a:ext>
            </a:extLst>
          </p:cNvPr>
          <p:cNvSpPr>
            <a:spLocks noGrp="1"/>
          </p:cNvSpPr>
          <p:nvPr>
            <p:ph idx="1"/>
          </p:nvPr>
        </p:nvSpPr>
        <p:spPr>
          <a:xfrm>
            <a:off x="600075" y="1635124"/>
            <a:ext cx="10782300" cy="4537075"/>
          </a:xfrm>
        </p:spPr>
        <p:txBody>
          <a:bodyPr>
            <a:normAutofit/>
          </a:bodyPr>
          <a:lstStyle/>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Treat patients who may have seasonal asthma as having uncontrolled asthma during the season, then at step 1 for the rest of the year</a:t>
            </a:r>
          </a:p>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Patients who had two or more exacerbations requiring oral corticosteroids or hospital admissions in the past year, should be treated as patients with uncontrolled asthma</a:t>
            </a:r>
            <a:endParaRPr lang="ar-SA" altLang="en-US" dirty="0">
              <a:latin typeface="Calibri" panose="020F0502020204030204" pitchFamily="34" charset="0"/>
            </a:endParaRPr>
          </a:p>
          <a:p>
            <a:pPr>
              <a:lnSpc>
                <a:spcPct val="100000"/>
              </a:lnSpc>
              <a:defRPr/>
            </a:pPr>
            <a:endParaRPr lang="ar-SA" altLang="en-US" dirty="0">
              <a:latin typeface="Calibri" panose="020F0502020204030204" pitchFamily="34" charset="0"/>
            </a:endParaRPr>
          </a:p>
        </p:txBody>
      </p:sp>
      <p:sp>
        <p:nvSpPr>
          <p:cNvPr id="144386" name="Title 1">
            <a:extLst>
              <a:ext uri="{FF2B5EF4-FFF2-40B4-BE49-F238E27FC236}">
                <a16:creationId xmlns:a16="http://schemas.microsoft.com/office/drawing/2014/main" id="{3230C466-F926-47FD-8E9D-D175F548E751}"/>
              </a:ext>
            </a:extLst>
          </p:cNvPr>
          <p:cNvSpPr>
            <a:spLocks noGrp="1" noChangeArrowheads="1"/>
          </p:cNvSpPr>
          <p:nvPr>
            <p:ph type="title"/>
          </p:nvPr>
        </p:nvSpPr>
        <p:spPr/>
        <p:txBody>
          <a:bodyPr/>
          <a:lstStyle/>
          <a:p>
            <a:r>
              <a:rPr lang="en-US" altLang="en-US" dirty="0">
                <a:latin typeface="Calibri" panose="020F0502020204030204" pitchFamily="34" charset="0"/>
                <a:cs typeface="Calibri" panose="020F0502020204030204" pitchFamily="34" charset="0"/>
              </a:rPr>
              <a:t>Principles of Asthma Treatment</a:t>
            </a:r>
            <a:endParaRPr lang="ar-SA" altLang="en-US" dirty="0">
              <a:latin typeface="Calibri" panose="020F050202020403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42D5856-4F5F-4145-8FBC-D70D878A6E16}"/>
              </a:ext>
            </a:extLst>
          </p:cNvPr>
          <p:cNvGraphicFramePr>
            <a:graphicFrameLocks noChangeAspect="1"/>
          </p:cNvGraphicFramePr>
          <p:nvPr>
            <p:custDataLst>
              <p:tags r:id="rId1"/>
            </p:custDataLst>
            <p:extLst>
              <p:ext uri="{D42A27DB-BD31-4B8C-83A1-F6EECF244321}">
                <p14:modId xmlns:p14="http://schemas.microsoft.com/office/powerpoint/2010/main" val="4155932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1923" name="Content Placeholder 2">
            <a:extLst>
              <a:ext uri="{FF2B5EF4-FFF2-40B4-BE49-F238E27FC236}">
                <a16:creationId xmlns:a16="http://schemas.microsoft.com/office/drawing/2014/main" id="{084FD81D-292D-4E2B-AF5E-C4360F97FB19}"/>
              </a:ext>
            </a:extLst>
          </p:cNvPr>
          <p:cNvSpPr>
            <a:spLocks noGrp="1"/>
          </p:cNvSpPr>
          <p:nvPr>
            <p:ph idx="1"/>
          </p:nvPr>
        </p:nvSpPr>
        <p:spPr>
          <a:xfrm>
            <a:off x="695960" y="1713865"/>
            <a:ext cx="8103589" cy="4351338"/>
          </a:xfrm>
        </p:spPr>
        <p:txBody>
          <a:bodyPr>
            <a:normAutofit/>
          </a:bodyPr>
          <a:lstStyle/>
          <a:p>
            <a:pPr>
              <a:buClr>
                <a:schemeClr val="accent6">
                  <a:lumMod val="50000"/>
                </a:schemeClr>
              </a:buClr>
              <a:defRPr/>
            </a:pPr>
            <a:r>
              <a:rPr lang="en-US" altLang="en-US" dirty="0">
                <a:cs typeface="Calibri" panose="020F0502020204030204" pitchFamily="34" charset="0"/>
              </a:rPr>
              <a:t>Mild and infrequent symptoms that fulfilled the criteria for controlled status at the time of treatment initiation (ACT: 20 – 25)</a:t>
            </a:r>
          </a:p>
          <a:p>
            <a:pPr>
              <a:buClr>
                <a:schemeClr val="accent6">
                  <a:lumMod val="50000"/>
                </a:schemeClr>
              </a:buClr>
              <a:defRPr/>
            </a:pPr>
            <a:r>
              <a:rPr lang="en-US" altLang="en-US" b="1" dirty="0">
                <a:cs typeface="Calibri" panose="020F0502020204030204" pitchFamily="34" charset="0"/>
              </a:rPr>
              <a:t>Recommended options:</a:t>
            </a:r>
          </a:p>
          <a:p>
            <a:pPr lvl="1">
              <a:lnSpc>
                <a:spcPct val="100000"/>
              </a:lnSpc>
              <a:defRPr/>
            </a:pPr>
            <a:r>
              <a:rPr lang="en-US" altLang="en-US" sz="2800" dirty="0">
                <a:solidFill>
                  <a:schemeClr val="accent6">
                    <a:lumMod val="50000"/>
                  </a:schemeClr>
                </a:solidFill>
                <a:cs typeface="Calibri" panose="020F0502020204030204" pitchFamily="34" charset="0"/>
              </a:rPr>
              <a:t>Formoterol/ICS combination as needed</a:t>
            </a:r>
          </a:p>
          <a:p>
            <a:pPr lvl="1">
              <a:lnSpc>
                <a:spcPct val="100000"/>
              </a:lnSpc>
              <a:defRPr/>
            </a:pPr>
            <a:r>
              <a:rPr lang="en-US" altLang="en-US" sz="2800" dirty="0">
                <a:solidFill>
                  <a:schemeClr val="accent6">
                    <a:lumMod val="50000"/>
                  </a:schemeClr>
                </a:solidFill>
                <a:cs typeface="Calibri" panose="020F0502020204030204" pitchFamily="34" charset="0"/>
              </a:rPr>
              <a:t>SABA with ICS as needed</a:t>
            </a:r>
          </a:p>
        </p:txBody>
      </p:sp>
      <p:sp>
        <p:nvSpPr>
          <p:cNvPr id="146434" name="Title 1">
            <a:extLst>
              <a:ext uri="{FF2B5EF4-FFF2-40B4-BE49-F238E27FC236}">
                <a16:creationId xmlns:a16="http://schemas.microsoft.com/office/drawing/2014/main" id="{7B987FC6-55D7-4309-A12F-BA0B586AE976}"/>
              </a:ext>
            </a:extLst>
          </p:cNvPr>
          <p:cNvSpPr>
            <a:spLocks noGrp="1" noChangeArrowheads="1"/>
          </p:cNvSpPr>
          <p:nvPr>
            <p:ph type="title"/>
          </p:nvPr>
        </p:nvSpPr>
        <p:spPr/>
        <p:txBody>
          <a:bodyPr vert="horz">
            <a:normAutofit/>
          </a:bodyPr>
          <a:lstStyle/>
          <a:p>
            <a:r>
              <a:rPr lang="en-US" altLang="en-US" dirty="0">
                <a:latin typeface="Calibri" panose="020F0502020204030204" pitchFamily="34" charset="0"/>
                <a:cs typeface="Calibri" panose="020F0502020204030204" pitchFamily="34" charset="0"/>
              </a:rPr>
              <a:t>Mild Asthma - Step 1</a:t>
            </a:r>
            <a:endParaRPr lang="ar-SA" altLang="en-US" dirty="0">
              <a:latin typeface="Calibri" panose="020F0502020204030204" pitchFamily="34" charset="0"/>
            </a:endParaRPr>
          </a:p>
        </p:txBody>
      </p:sp>
      <p:pic>
        <p:nvPicPr>
          <p:cNvPr id="6" name="Picture 5">
            <a:extLst>
              <a:ext uri="{FF2B5EF4-FFF2-40B4-BE49-F238E27FC236}">
                <a16:creationId xmlns:a16="http://schemas.microsoft.com/office/drawing/2014/main" id="{EFC93211-7EA1-FE4D-DC38-EB6E01E63583}"/>
              </a:ext>
            </a:extLst>
          </p:cNvPr>
          <p:cNvPicPr>
            <a:picLocks noChangeAspect="1"/>
          </p:cNvPicPr>
          <p:nvPr/>
        </p:nvPicPr>
        <p:blipFill>
          <a:blip r:embed="rId6"/>
          <a:stretch>
            <a:fillRect/>
          </a:stretch>
        </p:blipFill>
        <p:spPr>
          <a:xfrm>
            <a:off x="8799549" y="2075172"/>
            <a:ext cx="3257266" cy="285238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42D5856-4F5F-4145-8FBC-D70D878A6E16}"/>
              </a:ext>
            </a:extLst>
          </p:cNvPr>
          <p:cNvGraphicFramePr>
            <a:graphicFrameLocks noChangeAspect="1"/>
          </p:cNvGraphicFramePr>
          <p:nvPr>
            <p:custDataLst>
              <p:tags r:id="rId1"/>
            </p:custDataLst>
            <p:extLst>
              <p:ext uri="{D42A27DB-BD31-4B8C-83A1-F6EECF244321}">
                <p14:modId xmlns:p14="http://schemas.microsoft.com/office/powerpoint/2010/main" val="27381814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5" name="Object 4" hidden="1">
                        <a:extLst>
                          <a:ext uri="{FF2B5EF4-FFF2-40B4-BE49-F238E27FC236}">
                            <a16:creationId xmlns:a16="http://schemas.microsoft.com/office/drawing/2014/main" id="{D42D5856-4F5F-4145-8FBC-D70D878A6E1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1923" name="Content Placeholder 2">
            <a:extLst>
              <a:ext uri="{FF2B5EF4-FFF2-40B4-BE49-F238E27FC236}">
                <a16:creationId xmlns:a16="http://schemas.microsoft.com/office/drawing/2014/main" id="{084FD81D-292D-4E2B-AF5E-C4360F97FB19}"/>
              </a:ext>
            </a:extLst>
          </p:cNvPr>
          <p:cNvSpPr>
            <a:spLocks noGrp="1"/>
          </p:cNvSpPr>
          <p:nvPr>
            <p:ph idx="1"/>
          </p:nvPr>
        </p:nvSpPr>
        <p:spPr>
          <a:xfrm>
            <a:off x="669646" y="1320465"/>
            <a:ext cx="8103589" cy="4351338"/>
          </a:xfrm>
        </p:spPr>
        <p:txBody>
          <a:bodyPr>
            <a:normAutofit/>
          </a:bodyPr>
          <a:lstStyle/>
          <a:p>
            <a:pPr>
              <a:buClr>
                <a:schemeClr val="accent6">
                  <a:lumMod val="50000"/>
                </a:schemeClr>
              </a:buClr>
              <a:defRPr/>
            </a:pPr>
            <a:r>
              <a:rPr lang="en-US" altLang="en-US" sz="2600" dirty="0">
                <a:cs typeface="Calibri" panose="020F0502020204030204" pitchFamily="34" charset="0"/>
              </a:rPr>
              <a:t>Mild and infrequent symptoms that fulfilled the criteria for controlled status at the time of treatment initiation (ACT: 20 – 25)</a:t>
            </a:r>
          </a:p>
          <a:p>
            <a:pPr>
              <a:lnSpc>
                <a:spcPct val="80000"/>
              </a:lnSpc>
              <a:buClr>
                <a:schemeClr val="accent6">
                  <a:lumMod val="50000"/>
                </a:schemeClr>
              </a:buClr>
              <a:defRPr/>
            </a:pPr>
            <a:r>
              <a:rPr lang="en-US" altLang="en-US" sz="2600" b="1" dirty="0">
                <a:cs typeface="Calibri" panose="020F0502020204030204" pitchFamily="34" charset="0"/>
              </a:rPr>
              <a:t>Recommended options:</a:t>
            </a:r>
          </a:p>
          <a:p>
            <a:pPr lvl="1">
              <a:buClr>
                <a:schemeClr val="accent6">
                  <a:lumMod val="50000"/>
                </a:schemeClr>
              </a:buClr>
              <a:defRPr/>
            </a:pPr>
            <a:r>
              <a:rPr lang="en-US" altLang="en-US" sz="2600" dirty="0">
                <a:solidFill>
                  <a:schemeClr val="accent6">
                    <a:lumMod val="50000"/>
                  </a:schemeClr>
                </a:solidFill>
                <a:cs typeface="Calibri" panose="020F0502020204030204" pitchFamily="34" charset="0"/>
              </a:rPr>
              <a:t>Low maintenance dose ICS/LABA with a reliever </a:t>
            </a:r>
          </a:p>
          <a:p>
            <a:pPr>
              <a:lnSpc>
                <a:spcPct val="80000"/>
              </a:lnSpc>
              <a:buClr>
                <a:schemeClr val="accent6">
                  <a:lumMod val="50000"/>
                </a:schemeClr>
              </a:buClr>
              <a:defRPr/>
            </a:pPr>
            <a:r>
              <a:rPr lang="en-US" altLang="en-US" sz="2600" b="1" dirty="0">
                <a:cs typeface="Calibri" panose="020F0502020204030204" pitchFamily="34" charset="0"/>
              </a:rPr>
              <a:t>Alternative option:</a:t>
            </a:r>
          </a:p>
          <a:p>
            <a:pPr lvl="1">
              <a:buClr>
                <a:schemeClr val="accent6">
                  <a:lumMod val="50000"/>
                </a:schemeClr>
              </a:buClr>
              <a:defRPr/>
            </a:pPr>
            <a:r>
              <a:rPr lang="en-US" altLang="en-US" sz="2600" dirty="0">
                <a:solidFill>
                  <a:schemeClr val="accent6">
                    <a:lumMod val="50000"/>
                  </a:schemeClr>
                </a:solidFill>
                <a:cs typeface="Calibri" panose="020F0502020204030204" pitchFamily="34" charset="0"/>
              </a:rPr>
              <a:t>Low maintenance dose ICS/LTRA with a reliever</a:t>
            </a:r>
          </a:p>
          <a:p>
            <a:pPr lvl="1">
              <a:buClr>
                <a:schemeClr val="accent6">
                  <a:lumMod val="50000"/>
                </a:schemeClr>
              </a:buClr>
              <a:defRPr/>
            </a:pPr>
            <a:r>
              <a:rPr lang="en-US" altLang="en-US" sz="2600" dirty="0">
                <a:solidFill>
                  <a:schemeClr val="accent6">
                    <a:lumMod val="50000"/>
                  </a:schemeClr>
                </a:solidFill>
                <a:cs typeface="Calibri" panose="020F0502020204030204" pitchFamily="34" charset="0"/>
              </a:rPr>
              <a:t>Medium maintenance dose ICS with a reliever  </a:t>
            </a:r>
          </a:p>
        </p:txBody>
      </p:sp>
      <p:sp>
        <p:nvSpPr>
          <p:cNvPr id="146434" name="Title 1">
            <a:extLst>
              <a:ext uri="{FF2B5EF4-FFF2-40B4-BE49-F238E27FC236}">
                <a16:creationId xmlns:a16="http://schemas.microsoft.com/office/drawing/2014/main" id="{7B987FC6-55D7-4309-A12F-BA0B586AE976}"/>
              </a:ext>
            </a:extLst>
          </p:cNvPr>
          <p:cNvSpPr>
            <a:spLocks noGrp="1" noChangeArrowheads="1"/>
          </p:cNvSpPr>
          <p:nvPr>
            <p:ph type="title"/>
          </p:nvPr>
        </p:nvSpPr>
        <p:spPr>
          <a:xfrm>
            <a:off x="1200150" y="194098"/>
            <a:ext cx="9791700" cy="1076895"/>
          </a:xfrm>
        </p:spPr>
        <p:txBody>
          <a:bodyPr vert="horz">
            <a:normAutofit/>
          </a:bodyPr>
          <a:lstStyle/>
          <a:p>
            <a:r>
              <a:rPr lang="en-US" altLang="en-US" dirty="0">
                <a:latin typeface="Calibri" panose="020F0502020204030204" pitchFamily="34" charset="0"/>
                <a:cs typeface="Calibri" panose="020F0502020204030204" pitchFamily="34" charset="0"/>
              </a:rPr>
              <a:t>Mild Asthma - Step 2</a:t>
            </a:r>
            <a:endParaRPr lang="ar-SA" altLang="en-US" dirty="0">
              <a:latin typeface="Calibri" panose="020F0502020204030204" pitchFamily="34" charset="0"/>
            </a:endParaRPr>
          </a:p>
        </p:txBody>
      </p:sp>
      <p:pic>
        <p:nvPicPr>
          <p:cNvPr id="4" name="Picture 3">
            <a:extLst>
              <a:ext uri="{FF2B5EF4-FFF2-40B4-BE49-F238E27FC236}">
                <a16:creationId xmlns:a16="http://schemas.microsoft.com/office/drawing/2014/main" id="{4B126F43-8D7B-8F2F-761E-15F3EC52EE10}"/>
              </a:ext>
            </a:extLst>
          </p:cNvPr>
          <p:cNvPicPr>
            <a:picLocks noChangeAspect="1"/>
          </p:cNvPicPr>
          <p:nvPr/>
        </p:nvPicPr>
        <p:blipFill>
          <a:blip r:embed="rId6"/>
          <a:stretch>
            <a:fillRect/>
          </a:stretch>
        </p:blipFill>
        <p:spPr>
          <a:xfrm>
            <a:off x="8866906" y="1247674"/>
            <a:ext cx="3082375" cy="3840833"/>
          </a:xfrm>
          <a:prstGeom prst="rect">
            <a:avLst/>
          </a:prstGeom>
        </p:spPr>
      </p:pic>
      <p:pic>
        <p:nvPicPr>
          <p:cNvPr id="7" name="Picture 6">
            <a:extLst>
              <a:ext uri="{FF2B5EF4-FFF2-40B4-BE49-F238E27FC236}">
                <a16:creationId xmlns:a16="http://schemas.microsoft.com/office/drawing/2014/main" id="{01602E08-00A0-5062-3E91-89B42A7D710F}"/>
              </a:ext>
            </a:extLst>
          </p:cNvPr>
          <p:cNvPicPr>
            <a:picLocks noChangeAspect="1"/>
          </p:cNvPicPr>
          <p:nvPr/>
        </p:nvPicPr>
        <p:blipFill>
          <a:blip r:embed="rId7"/>
          <a:stretch>
            <a:fillRect/>
          </a:stretch>
        </p:blipFill>
        <p:spPr>
          <a:xfrm>
            <a:off x="669646" y="5179486"/>
            <a:ext cx="9554055" cy="1083577"/>
          </a:xfrm>
          <a:prstGeom prst="rect">
            <a:avLst/>
          </a:prstGeom>
        </p:spPr>
      </p:pic>
    </p:spTree>
    <p:extLst>
      <p:ext uri="{BB962C8B-B14F-4D97-AF65-F5344CB8AC3E}">
        <p14:creationId xmlns:p14="http://schemas.microsoft.com/office/powerpoint/2010/main" val="39614550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3A01A02-196C-442C-A181-FFECE388051A}"/>
              </a:ext>
            </a:extLst>
          </p:cNvPr>
          <p:cNvGraphicFramePr>
            <a:graphicFrameLocks noChangeAspect="1"/>
          </p:cNvGraphicFramePr>
          <p:nvPr>
            <p:custDataLst>
              <p:tags r:id="rId1"/>
            </p:custDataLst>
            <p:extLst>
              <p:ext uri="{D42A27DB-BD31-4B8C-83A1-F6EECF244321}">
                <p14:modId xmlns:p14="http://schemas.microsoft.com/office/powerpoint/2010/main" val="33733667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3972" name="Content Placeholder 2">
            <a:extLst>
              <a:ext uri="{FF2B5EF4-FFF2-40B4-BE49-F238E27FC236}">
                <a16:creationId xmlns:a16="http://schemas.microsoft.com/office/drawing/2014/main" id="{2B1AA5B3-3049-4B5C-A2CF-615C2EF55BD7}"/>
              </a:ext>
            </a:extLst>
          </p:cNvPr>
          <p:cNvSpPr>
            <a:spLocks noGrp="1"/>
          </p:cNvSpPr>
          <p:nvPr>
            <p:ph idx="1"/>
          </p:nvPr>
        </p:nvSpPr>
        <p:spPr>
          <a:xfrm>
            <a:off x="368097" y="1395983"/>
            <a:ext cx="8656727" cy="4849495"/>
          </a:xfrm>
        </p:spPr>
        <p:txBody>
          <a:bodyPr>
            <a:normAutofit/>
          </a:bodyPr>
          <a:lstStyle/>
          <a:p>
            <a:pPr marL="0" indent="0">
              <a:buNone/>
              <a:defRPr/>
            </a:pPr>
            <a:r>
              <a:rPr lang="en-US" altLang="en-US" sz="3200" b="1" dirty="0">
                <a:solidFill>
                  <a:schemeClr val="accent6">
                    <a:lumMod val="75000"/>
                  </a:schemeClr>
                </a:solidFill>
                <a:latin typeface="Calibri" panose="020F0502020204030204" pitchFamily="34" charset="0"/>
                <a:cs typeface="Calibri" panose="020F0502020204030204" pitchFamily="34" charset="0"/>
              </a:rPr>
              <a:t>Recommended options:</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Daily medium-dose ICS/LABA for patients whose asthma is uncontrolled at Step 2, such as:</a:t>
            </a:r>
          </a:p>
          <a:p>
            <a:pPr lvl="1">
              <a:lnSpc>
                <a:spcPct val="100000"/>
              </a:lnSpc>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Twice a day combination of ICS and LABA</a:t>
            </a:r>
          </a:p>
          <a:p>
            <a:pPr lvl="1">
              <a:lnSpc>
                <a:spcPct val="100000"/>
              </a:lnSpc>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Once a day  combination e.g., Fluticasone furoate (100 mcg)/ vilanterol  </a:t>
            </a:r>
          </a:p>
          <a:p>
            <a:pPr marL="457200" lvl="1" indent="0">
              <a:lnSpc>
                <a:spcPct val="100000"/>
              </a:lnSpc>
              <a:buNone/>
              <a:defRPr/>
            </a:pPr>
            <a:endParaRPr lang="en-US" altLang="en-US" dirty="0">
              <a:solidFill>
                <a:schemeClr val="accent6">
                  <a:lumMod val="75000"/>
                </a:schemeClr>
              </a:solidFill>
              <a:latin typeface="Calibri" panose="020F0502020204030204" pitchFamily="34" charset="0"/>
              <a:cs typeface="Calibri" panose="020F0502020204030204" pitchFamily="34" charset="0"/>
            </a:endParaRPr>
          </a:p>
        </p:txBody>
      </p:sp>
      <p:sp>
        <p:nvSpPr>
          <p:cNvPr id="150530" name="Title 1">
            <a:extLst>
              <a:ext uri="{FF2B5EF4-FFF2-40B4-BE49-F238E27FC236}">
                <a16:creationId xmlns:a16="http://schemas.microsoft.com/office/drawing/2014/main" id="{B7B2896D-A1F2-4D25-9790-54780058012C}"/>
              </a:ext>
            </a:extLst>
          </p:cNvPr>
          <p:cNvSpPr>
            <a:spLocks noGrp="1" noChangeArrowheads="1"/>
          </p:cNvSpPr>
          <p:nvPr>
            <p:ph type="title"/>
          </p:nvPr>
        </p:nvSpPr>
        <p:spPr/>
        <p:txBody>
          <a:bodyPr vert="horz">
            <a:normAutofit/>
          </a:bodyPr>
          <a:lstStyle/>
          <a:p>
            <a:r>
              <a:rPr lang="en-US" altLang="en-US" dirty="0">
                <a:latin typeface="Calibri" panose="020F0502020204030204" pitchFamily="34" charset="0"/>
                <a:cs typeface="Calibri" panose="020F0502020204030204" pitchFamily="34" charset="0"/>
              </a:rPr>
              <a:t>Moderate Asthma - Step 3</a:t>
            </a:r>
            <a:endParaRPr lang="ar-SA" altLang="en-US"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319422C9-9A03-FBCB-6E6F-A4CE3ED601DB}"/>
              </a:ext>
            </a:extLst>
          </p:cNvPr>
          <p:cNvPicPr>
            <a:picLocks noChangeAspect="1"/>
          </p:cNvPicPr>
          <p:nvPr/>
        </p:nvPicPr>
        <p:blipFill>
          <a:blip r:embed="rId6"/>
          <a:stretch>
            <a:fillRect/>
          </a:stretch>
        </p:blipFill>
        <p:spPr>
          <a:xfrm>
            <a:off x="9243640" y="1179331"/>
            <a:ext cx="2504063" cy="4274178"/>
          </a:xfrm>
          <a:prstGeom prst="rect">
            <a:avLst/>
          </a:prstGeom>
        </p:spPr>
      </p:pic>
      <p:pic>
        <p:nvPicPr>
          <p:cNvPr id="11" name="Picture 10">
            <a:extLst>
              <a:ext uri="{FF2B5EF4-FFF2-40B4-BE49-F238E27FC236}">
                <a16:creationId xmlns:a16="http://schemas.microsoft.com/office/drawing/2014/main" id="{56AFA513-BAFE-B8FA-0B11-604CE404E33D}"/>
              </a:ext>
            </a:extLst>
          </p:cNvPr>
          <p:cNvPicPr>
            <a:picLocks noChangeAspect="1"/>
          </p:cNvPicPr>
          <p:nvPr/>
        </p:nvPicPr>
        <p:blipFill>
          <a:blip r:embed="rId7"/>
          <a:stretch>
            <a:fillRect/>
          </a:stretch>
        </p:blipFill>
        <p:spPr>
          <a:xfrm>
            <a:off x="120639" y="5024184"/>
            <a:ext cx="9151642" cy="971593"/>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7CB6303-616E-47BE-9C07-72724BCEF072}"/>
              </a:ext>
            </a:extLst>
          </p:cNvPr>
          <p:cNvGraphicFramePr>
            <a:graphicFrameLocks noChangeAspect="1"/>
          </p:cNvGraphicFramePr>
          <p:nvPr>
            <p:custDataLst>
              <p:tags r:id="rId1"/>
            </p:custDataLst>
            <p:extLst>
              <p:ext uri="{D42A27DB-BD31-4B8C-83A1-F6EECF244321}">
                <p14:modId xmlns:p14="http://schemas.microsoft.com/office/powerpoint/2010/main" val="37352844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7043" name="Content Placeholder 2">
            <a:extLst>
              <a:ext uri="{FF2B5EF4-FFF2-40B4-BE49-F238E27FC236}">
                <a16:creationId xmlns:a16="http://schemas.microsoft.com/office/drawing/2014/main" id="{3DA81595-79DF-47B1-A3F9-0E6075896617}"/>
              </a:ext>
            </a:extLst>
          </p:cNvPr>
          <p:cNvSpPr>
            <a:spLocks noGrp="1"/>
          </p:cNvSpPr>
          <p:nvPr>
            <p:ph idx="1"/>
          </p:nvPr>
        </p:nvSpPr>
        <p:spPr>
          <a:xfrm>
            <a:off x="371973" y="1474836"/>
            <a:ext cx="9088755" cy="4846988"/>
          </a:xfrm>
        </p:spPr>
        <p:txBody>
          <a:bodyPr>
            <a:normAutofit/>
          </a:bodyPr>
          <a:lstStyle/>
          <a:p>
            <a:pPr marL="0" indent="0">
              <a:buNone/>
              <a:defRPr/>
            </a:pPr>
            <a:r>
              <a:rPr lang="en-US" altLang="en-US" sz="3500" b="1" dirty="0">
                <a:solidFill>
                  <a:schemeClr val="accent6">
                    <a:lumMod val="75000"/>
                  </a:schemeClr>
                </a:solidFill>
                <a:latin typeface="Calibri" panose="020F0502020204030204" pitchFamily="34" charset="0"/>
                <a:cs typeface="Calibri" panose="020F0502020204030204" pitchFamily="34" charset="0"/>
              </a:rPr>
              <a:t>Alternative options :</a:t>
            </a:r>
            <a:endParaRPr lang="en-US" altLang="en-US" sz="3500" dirty="0">
              <a:latin typeface="Calibri" panose="020F0502020204030204" pitchFamily="34" charset="0"/>
              <a:cs typeface="Calibri" panose="020F0502020204030204" pitchFamily="34" charset="0"/>
            </a:endParaRP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Adding LAMA (tiotropium) to medium-dose ICS in separate inhalers</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Adding LTRA to medium-dose ICS, especially those with concomitant rhinitis </a:t>
            </a:r>
            <a:r>
              <a:rPr lang="en-US" altLang="en-US" sz="2400" i="1" dirty="0">
                <a:latin typeface="Calibri" panose="020F0502020204030204" pitchFamily="34" charset="0"/>
                <a:cs typeface="Calibri" panose="020F0502020204030204" pitchFamily="34" charset="0"/>
              </a:rPr>
              <a:t>or</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Increasing ICS dose to the medium to high dose range as a monotherapy</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Consultation with a specialist is recommended for patients whenever there is a difficulty in achieving control</a:t>
            </a:r>
            <a:endParaRPr lang="ar-SA" altLang="en-US" sz="2400" dirty="0">
              <a:latin typeface="Calibri" panose="020F0502020204030204" pitchFamily="34" charset="0"/>
            </a:endParaRPr>
          </a:p>
          <a:p>
            <a:pPr>
              <a:lnSpc>
                <a:spcPct val="100000"/>
              </a:lnSpc>
              <a:defRPr/>
            </a:pPr>
            <a:endParaRPr lang="ar-SA" altLang="en-US" dirty="0">
              <a:latin typeface="Calibri" panose="020F0502020204030204" pitchFamily="34" charset="0"/>
            </a:endParaRPr>
          </a:p>
        </p:txBody>
      </p:sp>
      <p:sp>
        <p:nvSpPr>
          <p:cNvPr id="156674" name="Title 1">
            <a:extLst>
              <a:ext uri="{FF2B5EF4-FFF2-40B4-BE49-F238E27FC236}">
                <a16:creationId xmlns:a16="http://schemas.microsoft.com/office/drawing/2014/main" id="{CEE804C6-0CFB-4D2A-BB91-B2494916E8E2}"/>
              </a:ext>
            </a:extLst>
          </p:cNvPr>
          <p:cNvSpPr>
            <a:spLocks noGrp="1" noChangeArrowheads="1"/>
          </p:cNvSpPr>
          <p:nvPr>
            <p:ph type="title"/>
          </p:nvPr>
        </p:nvSpPr>
        <p:spPr/>
        <p:txBody>
          <a:bodyPr vert="horz"/>
          <a:lstStyle/>
          <a:p>
            <a:r>
              <a:rPr lang="en-US" altLang="en-US" dirty="0">
                <a:latin typeface="Calibri" panose="020F0502020204030204" pitchFamily="34" charset="0"/>
                <a:cs typeface="Calibri" panose="020F0502020204030204" pitchFamily="34" charset="0"/>
              </a:rPr>
              <a:t>Moderate Asthma - Step 3</a:t>
            </a:r>
            <a:endParaRPr lang="ar-SA" altLang="en-US" dirty="0"/>
          </a:p>
        </p:txBody>
      </p:sp>
      <p:pic>
        <p:nvPicPr>
          <p:cNvPr id="2" name="Picture 1">
            <a:extLst>
              <a:ext uri="{FF2B5EF4-FFF2-40B4-BE49-F238E27FC236}">
                <a16:creationId xmlns:a16="http://schemas.microsoft.com/office/drawing/2014/main" id="{1EDF0CDE-E1C4-ABA0-9F70-4E994A0AD816}"/>
              </a:ext>
            </a:extLst>
          </p:cNvPr>
          <p:cNvPicPr>
            <a:picLocks noChangeAspect="1"/>
          </p:cNvPicPr>
          <p:nvPr/>
        </p:nvPicPr>
        <p:blipFill>
          <a:blip r:embed="rId6"/>
          <a:stretch>
            <a:fillRect/>
          </a:stretch>
        </p:blipFill>
        <p:spPr>
          <a:xfrm>
            <a:off x="9460728" y="1231959"/>
            <a:ext cx="2504063" cy="4274178"/>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7CA3E40-13F8-4942-B510-B4B7FB4E1032}"/>
              </a:ext>
            </a:extLst>
          </p:cNvPr>
          <p:cNvGraphicFramePr>
            <a:graphicFrameLocks noChangeAspect="1"/>
          </p:cNvGraphicFramePr>
          <p:nvPr>
            <p:custDataLst>
              <p:tags r:id="rId1"/>
            </p:custDataLst>
            <p:extLst>
              <p:ext uri="{D42A27DB-BD31-4B8C-83A1-F6EECF244321}">
                <p14:modId xmlns:p14="http://schemas.microsoft.com/office/powerpoint/2010/main" val="25249331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8067" name="Content Placeholder 2">
            <a:extLst>
              <a:ext uri="{FF2B5EF4-FFF2-40B4-BE49-F238E27FC236}">
                <a16:creationId xmlns:a16="http://schemas.microsoft.com/office/drawing/2014/main" id="{DB3C94F8-1FB7-4CDA-9C0C-77A8BAFDA729}"/>
              </a:ext>
            </a:extLst>
          </p:cNvPr>
          <p:cNvSpPr>
            <a:spLocks noGrp="1"/>
          </p:cNvSpPr>
          <p:nvPr>
            <p:ph idx="1"/>
          </p:nvPr>
        </p:nvSpPr>
        <p:spPr>
          <a:xfrm>
            <a:off x="357704" y="1329273"/>
            <a:ext cx="8971280" cy="5071491"/>
          </a:xfrm>
        </p:spPr>
        <p:txBody>
          <a:bodyPr>
            <a:normAutofit/>
          </a:bodyPr>
          <a:lstStyle/>
          <a:p>
            <a:pPr marL="0" indent="0">
              <a:lnSpc>
                <a:spcPct val="100000"/>
              </a:lnSpc>
              <a:buNone/>
              <a:defRPr/>
            </a:pPr>
            <a:r>
              <a:rPr lang="en-US" altLang="en-US" sz="2400" dirty="0">
                <a:latin typeface="Calibri" panose="020F0502020204030204" pitchFamily="34" charset="0"/>
                <a:cs typeface="Calibri" panose="020F0502020204030204" pitchFamily="34" charset="0"/>
              </a:rPr>
              <a:t>Maximizing treatment is recommended by combining medium-dose ICS with LABA. If control is not achieved at Step 3, consider the following options:</a:t>
            </a: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Adding LAMA to medium-dose ICS/LABA combination:</a:t>
            </a:r>
          </a:p>
          <a:p>
            <a:pPr lvl="1">
              <a:buClr>
                <a:schemeClr val="accent6">
                  <a:lumMod val="50000"/>
                </a:schemeClr>
              </a:buClr>
              <a:defRPr/>
            </a:pPr>
            <a:r>
              <a:rPr lang="en-US" altLang="en-US" dirty="0">
                <a:latin typeface="Calibri" panose="020F0502020204030204" pitchFamily="34" charset="0"/>
                <a:cs typeface="Calibri" panose="020F0502020204030204" pitchFamily="34" charset="0"/>
              </a:rPr>
              <a:t>Using the triple therapy of </a:t>
            </a:r>
            <a:r>
              <a:rPr lang="en-GB" dirty="0"/>
              <a:t>fluticasone furoate (200 mcg)</a:t>
            </a:r>
            <a:r>
              <a:rPr lang="en-GB" dirty="0">
                <a:latin typeface="Calibri" panose="020F0502020204030204" pitchFamily="34" charset="0"/>
                <a:cs typeface="Calibri" panose="020F0502020204030204" pitchFamily="34" charset="0"/>
              </a:rPr>
              <a:t>,</a:t>
            </a:r>
            <a:r>
              <a:rPr lang="en-GB" altLang="en-US" dirty="0">
                <a:latin typeface="Calibri" panose="020F0502020204030204" pitchFamily="34" charset="0"/>
                <a:cs typeface="Calibri" panose="020F0502020204030204" pitchFamily="34" charset="0"/>
              </a:rPr>
              <a:t> vilanterol, and </a:t>
            </a:r>
            <a:r>
              <a:rPr lang="en-US" altLang="en-US" dirty="0">
                <a:latin typeface="Calibri" panose="020F0502020204030204" pitchFamily="34" charset="0"/>
                <a:cs typeface="Calibri" panose="020F0502020204030204" pitchFamily="34" charset="0"/>
              </a:rPr>
              <a:t> </a:t>
            </a:r>
            <a:r>
              <a:rPr lang="en-GB" altLang="en-US" dirty="0">
                <a:latin typeface="Calibri" panose="020F0502020204030204" pitchFamily="34" charset="0"/>
                <a:cs typeface="Calibri" panose="020F0502020204030204" pitchFamily="34" charset="0"/>
              </a:rPr>
              <a:t>Umeclidinium (preferred option)</a:t>
            </a:r>
          </a:p>
          <a:p>
            <a:pPr lvl="1">
              <a:buClr>
                <a:schemeClr val="accent6">
                  <a:lumMod val="50000"/>
                </a:schemeClr>
              </a:buClr>
              <a:defRPr/>
            </a:pPr>
            <a:r>
              <a:rPr lang="en-US" altLang="en-US" dirty="0">
                <a:latin typeface="Calibri" panose="020F0502020204030204" pitchFamily="34" charset="0"/>
                <a:cs typeface="Calibri" panose="020F0502020204030204" pitchFamily="34" charset="0"/>
              </a:rPr>
              <a:t>Adding tiotropium to the existing ICS/LABA combination</a:t>
            </a: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Adding LTRA to medium-dose ICS/LABA combination</a:t>
            </a: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Consultation is recommended</a:t>
            </a:r>
            <a:endParaRPr lang="ar-SA" altLang="en-US" sz="2400" dirty="0">
              <a:latin typeface="Calibri" panose="020F0502020204030204" pitchFamily="34" charset="0"/>
            </a:endParaRPr>
          </a:p>
        </p:txBody>
      </p:sp>
      <p:sp>
        <p:nvSpPr>
          <p:cNvPr id="158722" name="Title 1">
            <a:extLst>
              <a:ext uri="{FF2B5EF4-FFF2-40B4-BE49-F238E27FC236}">
                <a16:creationId xmlns:a16="http://schemas.microsoft.com/office/drawing/2014/main" id="{CC1444E7-A748-4C15-96FD-FB4C4345B30F}"/>
              </a:ext>
            </a:extLst>
          </p:cNvPr>
          <p:cNvSpPr>
            <a:spLocks noGrp="1" noChangeArrowheads="1"/>
          </p:cNvSpPr>
          <p:nvPr>
            <p:ph type="title"/>
          </p:nvPr>
        </p:nvSpPr>
        <p:spPr/>
        <p:txBody>
          <a:bodyPr vert="horz">
            <a:normAutofit/>
          </a:bodyPr>
          <a:lstStyle/>
          <a:p>
            <a:r>
              <a:rPr lang="en-US" altLang="en-US" dirty="0"/>
              <a:t>Severe Asthma - Step 4</a:t>
            </a:r>
            <a:endParaRPr lang="ar-SA" altLang="en-US" dirty="0"/>
          </a:p>
        </p:txBody>
      </p:sp>
      <p:pic>
        <p:nvPicPr>
          <p:cNvPr id="4" name="Picture 3">
            <a:extLst>
              <a:ext uri="{FF2B5EF4-FFF2-40B4-BE49-F238E27FC236}">
                <a16:creationId xmlns:a16="http://schemas.microsoft.com/office/drawing/2014/main" id="{6C669FA5-3B74-B6C9-4335-BD06997075EF}"/>
              </a:ext>
            </a:extLst>
          </p:cNvPr>
          <p:cNvPicPr>
            <a:picLocks noChangeAspect="1"/>
          </p:cNvPicPr>
          <p:nvPr/>
        </p:nvPicPr>
        <p:blipFill>
          <a:blip r:embed="rId6"/>
          <a:stretch>
            <a:fillRect/>
          </a:stretch>
        </p:blipFill>
        <p:spPr>
          <a:xfrm>
            <a:off x="9164574" y="1802485"/>
            <a:ext cx="2779099" cy="2949643"/>
          </a:xfrm>
          <a:prstGeom prst="rect">
            <a:avLst/>
          </a:prstGeom>
        </p:spPr>
      </p:pic>
      <p:pic>
        <p:nvPicPr>
          <p:cNvPr id="6" name="Picture 5">
            <a:extLst>
              <a:ext uri="{FF2B5EF4-FFF2-40B4-BE49-F238E27FC236}">
                <a16:creationId xmlns:a16="http://schemas.microsoft.com/office/drawing/2014/main" id="{94291BB1-0DCF-BD4F-1480-A9FC3F731498}"/>
              </a:ext>
            </a:extLst>
          </p:cNvPr>
          <p:cNvPicPr>
            <a:picLocks noChangeAspect="1"/>
          </p:cNvPicPr>
          <p:nvPr/>
        </p:nvPicPr>
        <p:blipFill>
          <a:blip r:embed="rId7"/>
          <a:stretch>
            <a:fillRect/>
          </a:stretch>
        </p:blipFill>
        <p:spPr>
          <a:xfrm>
            <a:off x="357704" y="5451763"/>
            <a:ext cx="9151642" cy="971593"/>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A02DE6F-3BA1-457B-8A96-FD5B0EC40F66}"/>
              </a:ext>
            </a:extLst>
          </p:cNvPr>
          <p:cNvGraphicFramePr>
            <a:graphicFrameLocks noChangeAspect="1"/>
          </p:cNvGraphicFramePr>
          <p:nvPr>
            <p:custDataLst>
              <p:tags r:id="rId1"/>
            </p:custDataLst>
            <p:extLst>
              <p:ext uri="{D42A27DB-BD31-4B8C-83A1-F6EECF244321}">
                <p14:modId xmlns:p14="http://schemas.microsoft.com/office/powerpoint/2010/main" val="2238140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9091" name="Content Placeholder 2">
            <a:extLst>
              <a:ext uri="{FF2B5EF4-FFF2-40B4-BE49-F238E27FC236}">
                <a16:creationId xmlns:a16="http://schemas.microsoft.com/office/drawing/2014/main" id="{D36CCF43-5526-4719-9273-84CDA35CEEA8}"/>
              </a:ext>
            </a:extLst>
          </p:cNvPr>
          <p:cNvSpPr>
            <a:spLocks noGrp="1"/>
          </p:cNvSpPr>
          <p:nvPr>
            <p:ph idx="1"/>
          </p:nvPr>
        </p:nvSpPr>
        <p:spPr>
          <a:xfrm>
            <a:off x="543560" y="1444655"/>
            <a:ext cx="8752840" cy="4870420"/>
          </a:xfrm>
        </p:spPr>
        <p:txBody>
          <a:bodyPr>
            <a:normAutofit fontScale="85000" lnSpcReduction="10000"/>
          </a:bodyPr>
          <a:lstStyle/>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If control is not achieved at step 4, ensure patient adherence, compliance, and management of comorbidities</a:t>
            </a:r>
          </a:p>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Consider a biological agent as appropriate:</a:t>
            </a:r>
          </a:p>
          <a:p>
            <a:pPr lvl="1">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Anti IgE therapy: Omalizumab </a:t>
            </a:r>
          </a:p>
          <a:p>
            <a:pPr lvl="1">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Anti IL5 therapy: Mepolizumab</a:t>
            </a:r>
          </a:p>
          <a:p>
            <a:pPr lvl="1">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Anti IL 5 receptor therapy: Benralizumab</a:t>
            </a:r>
          </a:p>
          <a:p>
            <a:pPr lvl="1">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Anti IL4 therapy: Dupilumab </a:t>
            </a:r>
          </a:p>
          <a:p>
            <a:pPr lvl="1">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Anti TSLP: </a:t>
            </a:r>
            <a:r>
              <a:rPr lang="en-US" dirty="0">
                <a:latin typeface="Calibri" panose="020F0502020204030204" pitchFamily="34" charset="0"/>
                <a:cs typeface="Calibri" panose="020F0502020204030204" pitchFamily="34" charset="0"/>
              </a:rPr>
              <a:t>Tezepelumab</a:t>
            </a:r>
            <a:r>
              <a:rPr lang="en-US" b="0" i="0" dirty="0">
                <a:solidFill>
                  <a:srgbClr val="4D5156"/>
                </a:solidFill>
                <a:effectLst/>
                <a:latin typeface="Helvetica Neue"/>
              </a:rPr>
              <a:t> </a:t>
            </a:r>
            <a:endParaRPr lang="en-US" altLang="en-US" dirty="0">
              <a:latin typeface="Calibri" panose="020F0502020204030204" pitchFamily="34" charset="0"/>
              <a:cs typeface="Calibri" panose="020F0502020204030204" pitchFamily="34" charset="0"/>
            </a:endParaRPr>
          </a:p>
          <a:p>
            <a:pPr>
              <a:buClr>
                <a:schemeClr val="accent6">
                  <a:lumMod val="50000"/>
                </a:schemeClr>
              </a:buClr>
              <a:defRPr/>
            </a:pPr>
            <a:r>
              <a:rPr lang="en-US" altLang="en-US" dirty="0">
                <a:latin typeface="Calibri" panose="020F0502020204030204" pitchFamily="34" charset="0"/>
                <a:cs typeface="Calibri" panose="020F0502020204030204" pitchFamily="34" charset="0"/>
              </a:rPr>
              <a:t>For those who are not candidates for biologics, consider:</a:t>
            </a:r>
          </a:p>
          <a:p>
            <a:pPr lvl="1">
              <a:buClr>
                <a:schemeClr val="accent6">
                  <a:lumMod val="50000"/>
                </a:schemeClr>
              </a:buClr>
              <a:defRPr/>
            </a:pPr>
            <a:r>
              <a:rPr lang="en-US" altLang="en-US" dirty="0">
                <a:latin typeface="Calibri" panose="020F0502020204030204" pitchFamily="34" charset="0"/>
                <a:cs typeface="Calibri" panose="020F0502020204030204" pitchFamily="34" charset="0"/>
              </a:rPr>
              <a:t>Low dose oral corticosteroids</a:t>
            </a:r>
          </a:p>
          <a:p>
            <a:pPr lvl="1">
              <a:buClr>
                <a:schemeClr val="accent6">
                  <a:lumMod val="50000"/>
                </a:schemeClr>
              </a:buClr>
              <a:defRPr/>
            </a:pPr>
            <a:r>
              <a:rPr lang="en-US" altLang="en-US" dirty="0">
                <a:latin typeface="Calibri" panose="020F0502020204030204" pitchFamily="34" charset="0"/>
                <a:cs typeface="Calibri" panose="020F0502020204030204" pitchFamily="34" charset="0"/>
              </a:rPr>
              <a:t>Macrolides</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Consultation with an Asthma Specialist is strongly recommended</a:t>
            </a:r>
          </a:p>
          <a:p>
            <a:pPr lvl="1">
              <a:defRPr/>
            </a:pPr>
            <a:endParaRPr lang="en-US" altLang="en-US" dirty="0">
              <a:latin typeface="Calibri" panose="020F0502020204030204" pitchFamily="34" charset="0"/>
              <a:cs typeface="Calibri" panose="020F0502020204030204" pitchFamily="34" charset="0"/>
            </a:endParaRPr>
          </a:p>
          <a:p>
            <a:pPr marL="0" indent="0">
              <a:lnSpc>
                <a:spcPct val="100000"/>
              </a:lnSpc>
              <a:buNone/>
              <a:defRPr/>
            </a:pPr>
            <a:endParaRPr lang="ar-SA" altLang="en-US" dirty="0">
              <a:latin typeface="Calibri" panose="020F0502020204030204" pitchFamily="34" charset="0"/>
            </a:endParaRPr>
          </a:p>
        </p:txBody>
      </p:sp>
      <p:sp>
        <p:nvSpPr>
          <p:cNvPr id="160770" name="Title 1">
            <a:extLst>
              <a:ext uri="{FF2B5EF4-FFF2-40B4-BE49-F238E27FC236}">
                <a16:creationId xmlns:a16="http://schemas.microsoft.com/office/drawing/2014/main" id="{EC3BBF4E-1E11-4A96-B5F0-2242B60DC78C}"/>
              </a:ext>
            </a:extLst>
          </p:cNvPr>
          <p:cNvSpPr>
            <a:spLocks noGrp="1" noChangeArrowheads="1"/>
          </p:cNvSpPr>
          <p:nvPr>
            <p:ph type="title"/>
          </p:nvPr>
        </p:nvSpPr>
        <p:spPr/>
        <p:txBody>
          <a:bodyPr vert="horz"/>
          <a:lstStyle/>
          <a:p>
            <a:r>
              <a:rPr lang="en-US" altLang="en-US" dirty="0"/>
              <a:t>Severe Asthma - Step 5</a:t>
            </a:r>
            <a:endParaRPr lang="ar-SA" altLang="en-US" dirty="0">
              <a:highlight>
                <a:srgbClr val="FFFF00"/>
              </a:highlight>
            </a:endParaRPr>
          </a:p>
        </p:txBody>
      </p:sp>
      <p:pic>
        <p:nvPicPr>
          <p:cNvPr id="4" name="Picture 3">
            <a:extLst>
              <a:ext uri="{FF2B5EF4-FFF2-40B4-BE49-F238E27FC236}">
                <a16:creationId xmlns:a16="http://schemas.microsoft.com/office/drawing/2014/main" id="{E7644E6C-1119-0372-27A1-D5D533252B27}"/>
              </a:ext>
            </a:extLst>
          </p:cNvPr>
          <p:cNvPicPr>
            <a:picLocks noChangeAspect="1"/>
          </p:cNvPicPr>
          <p:nvPr/>
        </p:nvPicPr>
        <p:blipFill>
          <a:blip r:embed="rId6"/>
          <a:stretch>
            <a:fillRect/>
          </a:stretch>
        </p:blipFill>
        <p:spPr>
          <a:xfrm>
            <a:off x="9176892" y="1874849"/>
            <a:ext cx="2787201" cy="299853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EC6B00FB-078C-EC66-4799-225307D609B0}"/>
              </a:ext>
            </a:extLst>
          </p:cNvPr>
          <p:cNvPicPr>
            <a:picLocks noChangeAspect="1"/>
          </p:cNvPicPr>
          <p:nvPr/>
        </p:nvPicPr>
        <p:blipFill>
          <a:blip r:embed="rId2"/>
          <a:stretch>
            <a:fillRect/>
          </a:stretch>
        </p:blipFill>
        <p:spPr>
          <a:xfrm>
            <a:off x="1326647" y="415038"/>
            <a:ext cx="9538706" cy="6027924"/>
          </a:xfrm>
          <a:prstGeom prst="rect">
            <a:avLst/>
          </a:prstGeom>
        </p:spPr>
      </p:pic>
      <p:sp>
        <p:nvSpPr>
          <p:cNvPr id="11" name="Title 1">
            <a:extLst>
              <a:ext uri="{FF2B5EF4-FFF2-40B4-BE49-F238E27FC236}">
                <a16:creationId xmlns:a16="http://schemas.microsoft.com/office/drawing/2014/main" id="{270C2BD3-E9C3-25D2-9831-3586CAD62CC6}"/>
              </a:ext>
            </a:extLst>
          </p:cNvPr>
          <p:cNvSpPr>
            <a:spLocks noGrp="1" noChangeArrowheads="1"/>
          </p:cNvSpPr>
          <p:nvPr>
            <p:ph type="title"/>
          </p:nvPr>
        </p:nvSpPr>
        <p:spPr>
          <a:xfrm>
            <a:off x="1073653" y="500062"/>
            <a:ext cx="9791700" cy="361949"/>
          </a:xfrm>
        </p:spPr>
        <p:txBody>
          <a:bodyPr vert="horz">
            <a:normAutofit fontScale="90000"/>
          </a:bodyPr>
          <a:lstStyle/>
          <a:p>
            <a:r>
              <a:rPr lang="en-US" altLang="en-US" dirty="0"/>
              <a:t>Approach</a:t>
            </a:r>
            <a:br>
              <a:rPr lang="en-US" altLang="en-US" dirty="0"/>
            </a:br>
            <a:r>
              <a:rPr lang="en-US" altLang="en-US" dirty="0"/>
              <a:t>to Biologics</a:t>
            </a:r>
            <a:endParaRPr lang="ar-SA" altLang="en-US" dirty="0">
              <a:highlight>
                <a:srgbClr val="FFFF00"/>
              </a:highlight>
            </a:endParaRPr>
          </a:p>
        </p:txBody>
      </p:sp>
    </p:spTree>
    <p:extLst>
      <p:ext uri="{BB962C8B-B14F-4D97-AF65-F5344CB8AC3E}">
        <p14:creationId xmlns:p14="http://schemas.microsoft.com/office/powerpoint/2010/main" val="7693092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BD7ACA-1012-4E30-B1C5-C1C8605F8622}"/>
              </a:ext>
            </a:extLst>
          </p:cNvPr>
          <p:cNvGraphicFramePr>
            <a:graphicFrameLocks noChangeAspect="1"/>
          </p:cNvGraphicFramePr>
          <p:nvPr>
            <p:custDataLst>
              <p:tags r:id="rId1"/>
            </p:custDataLst>
            <p:extLst>
              <p:ext uri="{D42A27DB-BD31-4B8C-83A1-F6EECF244321}">
                <p14:modId xmlns:p14="http://schemas.microsoft.com/office/powerpoint/2010/main" val="3256354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2818" name="Title 1">
            <a:extLst>
              <a:ext uri="{FF2B5EF4-FFF2-40B4-BE49-F238E27FC236}">
                <a16:creationId xmlns:a16="http://schemas.microsoft.com/office/drawing/2014/main" id="{C54CDBA3-C17F-4974-9DD7-F8BCA20D7F39}"/>
              </a:ext>
            </a:extLst>
          </p:cNvPr>
          <p:cNvSpPr>
            <a:spLocks noGrp="1" noChangeArrowheads="1"/>
          </p:cNvSpPr>
          <p:nvPr>
            <p:ph type="title"/>
          </p:nvPr>
        </p:nvSpPr>
        <p:spPr/>
        <p:txBody>
          <a:bodyPr vert="horz">
            <a:normAutofit fontScale="90000"/>
          </a:bodyPr>
          <a:lstStyle/>
          <a:p>
            <a:r>
              <a:rPr lang="en-US" altLang="en-US" dirty="0">
                <a:latin typeface="Calibri" panose="020F0502020204030204" pitchFamily="34" charset="0"/>
                <a:cs typeface="Calibri" panose="020F0502020204030204" pitchFamily="34" charset="0"/>
              </a:rPr>
              <a:t>Severe Asthma - Step 5 – long term steroids</a:t>
            </a:r>
            <a:endParaRPr lang="ar-SA" altLang="en-US" dirty="0">
              <a:latin typeface="Calibri" panose="020F0502020204030204" pitchFamily="34" charset="0"/>
            </a:endParaRPr>
          </a:p>
        </p:txBody>
      </p:sp>
      <p:sp>
        <p:nvSpPr>
          <p:cNvPr id="90115" name="Content Placeholder 2">
            <a:extLst>
              <a:ext uri="{FF2B5EF4-FFF2-40B4-BE49-F238E27FC236}">
                <a16:creationId xmlns:a16="http://schemas.microsoft.com/office/drawing/2014/main" id="{4130C500-6517-47D3-908E-852D3A558909}"/>
              </a:ext>
            </a:extLst>
          </p:cNvPr>
          <p:cNvSpPr>
            <a:spLocks noGrp="1"/>
          </p:cNvSpPr>
          <p:nvPr>
            <p:ph idx="1"/>
          </p:nvPr>
        </p:nvSpPr>
        <p:spPr>
          <a:xfrm>
            <a:off x="838200" y="1587500"/>
            <a:ext cx="10515600" cy="4351338"/>
          </a:xfrm>
        </p:spPr>
        <p:txBody>
          <a:bodyPr>
            <a:normAutofit/>
          </a:bodyPr>
          <a:lstStyle/>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Preclusions for long-term systemic corticosteroids:</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lowest possible dose to maintain control</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Monitor for the development of side effects</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Continue attempts to reduce the dose</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Maintaining high-dose of ICS therapy</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Strongly consider concurrent treatments with calcium supplements and vitamin 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543ED7C8-341A-4C03-9CA7-3A19C2C776DD}"/>
              </a:ext>
            </a:extLst>
          </p:cNvPr>
          <p:cNvSpPr>
            <a:spLocks noGrp="1" noChangeArrowheads="1"/>
          </p:cNvSpPr>
          <p:nvPr>
            <p:ph type="title"/>
          </p:nvPr>
        </p:nvSpPr>
        <p:spPr/>
        <p:txBody>
          <a:bodyPr/>
          <a:lstStyle/>
          <a:p>
            <a:pPr eaLnBrk="1" hangingPunct="1">
              <a:lnSpc>
                <a:spcPct val="120000"/>
              </a:lnSpc>
            </a:pPr>
            <a:r>
              <a:rPr lang="en-US" altLang="en-US" dirty="0">
                <a:latin typeface="Calibri" panose="020F0502020204030204" pitchFamily="34" charset="0"/>
                <a:cs typeface="Calibri" panose="020F0502020204030204" pitchFamily="34" charset="0"/>
              </a:rPr>
              <a:t>Maintaining Control </a:t>
            </a:r>
          </a:p>
        </p:txBody>
      </p:sp>
      <p:sp>
        <p:nvSpPr>
          <p:cNvPr id="91139" name="Rectangle 3">
            <a:extLst>
              <a:ext uri="{FF2B5EF4-FFF2-40B4-BE49-F238E27FC236}">
                <a16:creationId xmlns:a16="http://schemas.microsoft.com/office/drawing/2014/main" id="{62821F92-E8DB-4BE9-946E-830D5E60C750}"/>
              </a:ext>
            </a:extLst>
          </p:cNvPr>
          <p:cNvSpPr>
            <a:spLocks noGrp="1" noChangeArrowheads="1"/>
          </p:cNvSpPr>
          <p:nvPr>
            <p:ph type="body" idx="1"/>
          </p:nvPr>
        </p:nvSpPr>
        <p:spPr>
          <a:xfrm>
            <a:off x="611187" y="1768430"/>
            <a:ext cx="10969626" cy="5067300"/>
          </a:xfrm>
        </p:spPr>
        <p:txBody>
          <a:bodyPr>
            <a:normAutofit/>
          </a:bodyPr>
          <a:lstStyle/>
          <a:p>
            <a:pPr>
              <a:buClr>
                <a:schemeClr val="accent6">
                  <a:lumMod val="50000"/>
                </a:schemeClr>
              </a:buClr>
              <a:defRPr/>
            </a:pPr>
            <a:r>
              <a:rPr lang="en-US" altLang="en-US" dirty="0">
                <a:latin typeface="Calibri" panose="020F0502020204030204" pitchFamily="34" charset="0"/>
                <a:cs typeface="Calibri" panose="020F0502020204030204" pitchFamily="34" charset="0"/>
              </a:rPr>
              <a:t>Clinical Assessment</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Assess control status (GINA symptoms assessment or ACT) and perform PFM</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Based on control status, adjust treatment:</a:t>
            </a:r>
          </a:p>
          <a:p>
            <a:pPr lvl="1">
              <a:lnSpc>
                <a:spcPct val="100000"/>
              </a:lnSpc>
              <a:buClr>
                <a:schemeClr val="accent6">
                  <a:lumMod val="50000"/>
                </a:schemeClr>
              </a:buClr>
              <a:defRPr/>
            </a:pPr>
            <a:r>
              <a:rPr lang="en-US" altLang="en-US" dirty="0">
                <a:solidFill>
                  <a:schemeClr val="accent6">
                    <a:lumMod val="75000"/>
                  </a:schemeClr>
                </a:solidFill>
                <a:latin typeface="Calibri" panose="020F0502020204030204" pitchFamily="34" charset="0"/>
                <a:cs typeface="Calibri" panose="020F0502020204030204" pitchFamily="34" charset="0"/>
              </a:rPr>
              <a:t>Controlled Status </a:t>
            </a:r>
            <a:r>
              <a:rPr lang="en-US" altLang="en-US" dirty="0">
                <a:solidFill>
                  <a:schemeClr val="accent6">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en-US" altLang="en-US" dirty="0">
                <a:solidFill>
                  <a:schemeClr val="accent6">
                    <a:lumMod val="75000"/>
                  </a:schemeClr>
                </a:solidFill>
                <a:latin typeface="Calibri" panose="020F0502020204030204" pitchFamily="34" charset="0"/>
                <a:cs typeface="Calibri" panose="020F0502020204030204" pitchFamily="34" charset="0"/>
              </a:rPr>
              <a:t>Maintain treatment with lowest ICS dose (may step down)</a:t>
            </a:r>
          </a:p>
          <a:p>
            <a:pPr lvl="1">
              <a:lnSpc>
                <a:spcPct val="100000"/>
              </a:lnSpc>
              <a:buClr>
                <a:schemeClr val="accent6">
                  <a:lumMod val="50000"/>
                </a:schemeClr>
              </a:buClr>
              <a:defRPr/>
            </a:pPr>
            <a:r>
              <a:rPr lang="en-US" altLang="en-US" dirty="0">
                <a:solidFill>
                  <a:schemeClr val="accent6">
                    <a:lumMod val="75000"/>
                  </a:schemeClr>
                </a:solidFill>
                <a:latin typeface="Calibri" panose="020F0502020204030204" pitchFamily="34" charset="0"/>
                <a:cs typeface="Calibri" panose="020F0502020204030204" pitchFamily="34" charset="0"/>
              </a:rPr>
              <a:t>Partially controlled Status (ACT= 16-19: ) </a:t>
            </a:r>
            <a:r>
              <a:rPr lang="en-US" altLang="en-US" dirty="0">
                <a:solidFill>
                  <a:schemeClr val="accent6">
                    <a:lumMod val="75000"/>
                  </a:schemeClr>
                </a:solidFill>
                <a:latin typeface="Calibri" panose="020F0502020204030204" pitchFamily="34" charset="0"/>
                <a:cs typeface="Calibri" panose="020F0502020204030204" pitchFamily="34" charset="0"/>
                <a:sym typeface="Wingdings" panose="05000000000000000000" pitchFamily="2" charset="2"/>
              </a:rPr>
              <a:t></a:t>
            </a:r>
            <a:r>
              <a:rPr lang="en-US" altLang="en-US" dirty="0">
                <a:solidFill>
                  <a:schemeClr val="accent6">
                    <a:lumMod val="75000"/>
                  </a:schemeClr>
                </a:solidFill>
                <a:latin typeface="Calibri" panose="020F0502020204030204" pitchFamily="34" charset="0"/>
                <a:cs typeface="Calibri" panose="020F0502020204030204" pitchFamily="34" charset="0"/>
              </a:rPr>
              <a:t>Step up one step</a:t>
            </a:r>
          </a:p>
          <a:p>
            <a:pPr lvl="1">
              <a:lnSpc>
                <a:spcPct val="100000"/>
              </a:lnSpc>
              <a:buClr>
                <a:schemeClr val="accent6">
                  <a:lumMod val="50000"/>
                </a:schemeClr>
              </a:buClr>
              <a:defRPr/>
            </a:pPr>
            <a:r>
              <a:rPr lang="en-US" altLang="en-US" dirty="0">
                <a:solidFill>
                  <a:schemeClr val="accent6">
                    <a:lumMod val="75000"/>
                  </a:schemeClr>
                </a:solidFill>
                <a:latin typeface="Calibri" panose="020F0502020204030204" pitchFamily="34" charset="0"/>
                <a:cs typeface="Calibri" panose="020F0502020204030204" pitchFamily="34" charset="0"/>
              </a:rPr>
              <a:t>Uncontrolled Status </a:t>
            </a:r>
            <a:r>
              <a:rPr lang="en-US" altLang="en-US" dirty="0">
                <a:solidFill>
                  <a:schemeClr val="accent6">
                    <a:lumMod val="75000"/>
                  </a:schemeClr>
                </a:solidFill>
                <a:latin typeface="Calibri" panose="020F0502020204030204" pitchFamily="34" charset="0"/>
                <a:cs typeface="Calibri" panose="020F0502020204030204" pitchFamily="34" charset="0"/>
                <a:sym typeface="Wingdings" panose="05000000000000000000" pitchFamily="2" charset="2"/>
              </a:rPr>
              <a:t></a:t>
            </a:r>
            <a:r>
              <a:rPr lang="en-US" altLang="en-US" dirty="0">
                <a:solidFill>
                  <a:schemeClr val="accent6">
                    <a:lumMod val="75000"/>
                  </a:schemeClr>
                </a:solidFill>
                <a:latin typeface="Calibri" panose="020F0502020204030204" pitchFamily="34" charset="0"/>
                <a:cs typeface="Calibri" panose="020F0502020204030204" pitchFamily="34" charset="0"/>
              </a:rPr>
              <a:t> Step up at least one step</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Follow-up at 1–3-month intervals as appropriate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48BD51D-5F9C-411D-B4DA-5111F6949C71}"/>
              </a:ext>
            </a:extLst>
          </p:cNvPr>
          <p:cNvGraphicFramePr>
            <a:graphicFrameLocks noChangeAspect="1"/>
          </p:cNvGraphicFramePr>
          <p:nvPr>
            <p:custDataLst>
              <p:tags r:id="rId1"/>
            </p:custDataLst>
            <p:extLst>
              <p:ext uri="{D42A27DB-BD31-4B8C-83A1-F6EECF244321}">
                <p14:modId xmlns:p14="http://schemas.microsoft.com/office/powerpoint/2010/main" val="32069903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A3A1353F-8823-444C-B4DB-63E0B1A0C194}"/>
              </a:ext>
            </a:extLst>
          </p:cNvPr>
          <p:cNvSpPr>
            <a:spLocks noGrp="1"/>
          </p:cNvSpPr>
          <p:nvPr>
            <p:ph idx="1"/>
          </p:nvPr>
        </p:nvSpPr>
        <p:spPr>
          <a:xfrm>
            <a:off x="800100" y="1492250"/>
            <a:ext cx="10515600" cy="4351338"/>
          </a:xfrm>
        </p:spPr>
        <p:txBody>
          <a:bodyPr/>
          <a:lstStyle/>
          <a:p>
            <a:pPr>
              <a:lnSpc>
                <a:spcPct val="100000"/>
              </a:lnSpc>
              <a:buClr>
                <a:schemeClr val="accent6">
                  <a:lumMod val="50000"/>
                </a:schemeClr>
              </a:buClr>
            </a:pPr>
            <a:r>
              <a:rPr lang="en-GB" dirty="0"/>
              <a:t>Uncertainty regarding the diagnosis</a:t>
            </a:r>
          </a:p>
          <a:p>
            <a:pPr>
              <a:lnSpc>
                <a:spcPct val="100000"/>
              </a:lnSpc>
              <a:buClr>
                <a:schemeClr val="accent6">
                  <a:lumMod val="50000"/>
                </a:schemeClr>
              </a:buClr>
            </a:pPr>
            <a:r>
              <a:rPr lang="en-GB" dirty="0"/>
              <a:t>Difficulty achieving or maintaining asthma control</a:t>
            </a:r>
          </a:p>
          <a:p>
            <a:pPr>
              <a:lnSpc>
                <a:spcPct val="100000"/>
              </a:lnSpc>
              <a:buClr>
                <a:schemeClr val="accent6">
                  <a:lumMod val="50000"/>
                </a:schemeClr>
              </a:buClr>
            </a:pPr>
            <a:r>
              <a:rPr lang="en-GB" dirty="0"/>
              <a:t>Immunotherapy or biologic therapy are being considered</a:t>
            </a:r>
          </a:p>
          <a:p>
            <a:pPr>
              <a:lnSpc>
                <a:spcPct val="100000"/>
              </a:lnSpc>
              <a:buClr>
                <a:schemeClr val="accent6">
                  <a:lumMod val="50000"/>
                </a:schemeClr>
              </a:buClr>
            </a:pPr>
            <a:r>
              <a:rPr lang="en-GB" dirty="0"/>
              <a:t>Difficulty to achieve asthma control at step 3 or higher</a:t>
            </a:r>
          </a:p>
          <a:p>
            <a:pPr>
              <a:lnSpc>
                <a:spcPct val="100000"/>
              </a:lnSpc>
              <a:buClr>
                <a:schemeClr val="accent6">
                  <a:lumMod val="50000"/>
                </a:schemeClr>
              </a:buClr>
            </a:pPr>
            <a:r>
              <a:rPr lang="en-GB" dirty="0"/>
              <a:t>Acute asthma attack requiring hospitalization</a:t>
            </a:r>
          </a:p>
          <a:p>
            <a:pPr>
              <a:lnSpc>
                <a:spcPct val="100000"/>
              </a:lnSpc>
              <a:buClr>
                <a:schemeClr val="accent6">
                  <a:lumMod val="50000"/>
                </a:schemeClr>
              </a:buClr>
            </a:pPr>
            <a:r>
              <a:rPr lang="en-GB" dirty="0"/>
              <a:t>Request of a patient for second opinion or further advise. </a:t>
            </a:r>
          </a:p>
        </p:txBody>
      </p:sp>
      <p:sp>
        <p:nvSpPr>
          <p:cNvPr id="3" name="Title 2">
            <a:extLst>
              <a:ext uri="{FF2B5EF4-FFF2-40B4-BE49-F238E27FC236}">
                <a16:creationId xmlns:a16="http://schemas.microsoft.com/office/drawing/2014/main" id="{7842DC66-7998-4DB4-A9FD-7A7347D74C75}"/>
              </a:ext>
            </a:extLst>
          </p:cNvPr>
          <p:cNvSpPr>
            <a:spLocks noGrp="1"/>
          </p:cNvSpPr>
          <p:nvPr>
            <p:ph type="title"/>
          </p:nvPr>
        </p:nvSpPr>
        <p:spPr/>
        <p:txBody>
          <a:bodyPr vert="horz">
            <a:normAutofit/>
          </a:bodyPr>
          <a:lstStyle/>
          <a:p>
            <a:r>
              <a:rPr lang="en-GB" dirty="0"/>
              <a:t>Referral to an Asthma Specialist</a:t>
            </a:r>
          </a:p>
        </p:txBody>
      </p:sp>
    </p:spTree>
    <p:extLst>
      <p:ext uri="{BB962C8B-B14F-4D97-AF65-F5344CB8AC3E}">
        <p14:creationId xmlns:p14="http://schemas.microsoft.com/office/powerpoint/2010/main" val="278159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a:extLst>
              <a:ext uri="{FF2B5EF4-FFF2-40B4-BE49-F238E27FC236}">
                <a16:creationId xmlns:a16="http://schemas.microsoft.com/office/drawing/2014/main" id="{027670C1-EE49-4FA1-8ECB-807AA973A972}"/>
              </a:ext>
            </a:extLst>
          </p:cNvPr>
          <p:cNvSpPr>
            <a:spLocks noGrp="1" noChangeArrowheads="1"/>
          </p:cNvSpPr>
          <p:nvPr>
            <p:ph type="title"/>
          </p:nvPr>
        </p:nvSpPr>
        <p:spPr/>
        <p:txBody>
          <a:bodyPr/>
          <a:lstStyle/>
          <a:p>
            <a:r>
              <a:rPr lang="en-US" altLang="en-US" dirty="0"/>
              <a:t>Allergen-specific immunotherapy (AIT)</a:t>
            </a:r>
          </a:p>
        </p:txBody>
      </p:sp>
      <p:sp>
        <p:nvSpPr>
          <p:cNvPr id="92163" name="Content Placeholder 2">
            <a:extLst>
              <a:ext uri="{FF2B5EF4-FFF2-40B4-BE49-F238E27FC236}">
                <a16:creationId xmlns:a16="http://schemas.microsoft.com/office/drawing/2014/main" id="{1672CC49-DE09-4433-ACDC-A34FD8E479B9}"/>
              </a:ext>
            </a:extLst>
          </p:cNvPr>
          <p:cNvSpPr>
            <a:spLocks noGrp="1"/>
          </p:cNvSpPr>
          <p:nvPr>
            <p:ph idx="1"/>
          </p:nvPr>
        </p:nvSpPr>
        <p:spPr>
          <a:xfrm>
            <a:off x="628649" y="1395983"/>
            <a:ext cx="11115675" cy="5099050"/>
          </a:xfrm>
        </p:spPr>
        <p:txBody>
          <a:bodyPr>
            <a:normAutofit lnSpcReduction="10000"/>
          </a:bodyPr>
          <a:lstStyle/>
          <a:p>
            <a:pPr>
              <a:buClr>
                <a:schemeClr val="accent6">
                  <a:lumMod val="50000"/>
                </a:schemeClr>
              </a:buClr>
              <a:defRPr/>
            </a:pPr>
            <a:r>
              <a:rPr lang="en-GB" altLang="en-US" sz="2600" dirty="0">
                <a:latin typeface="Calibri" panose="020F0502020204030204" pitchFamily="34" charset="0"/>
                <a:cs typeface="Calibri" panose="020F0502020204030204" pitchFamily="34" charset="0"/>
              </a:rPr>
              <a:t> To desensitize patients to specific allergens</a:t>
            </a:r>
          </a:p>
          <a:p>
            <a:pPr>
              <a:buClr>
                <a:schemeClr val="accent6">
                  <a:lumMod val="50000"/>
                </a:schemeClr>
              </a:buClr>
              <a:defRPr/>
            </a:pPr>
            <a:r>
              <a:rPr lang="en-GB" altLang="en-US" sz="2600" dirty="0">
                <a:latin typeface="Calibri" panose="020F0502020204030204" pitchFamily="34" charset="0"/>
                <a:cs typeface="Calibri" panose="020F0502020204030204" pitchFamily="34" charset="0"/>
              </a:rPr>
              <a:t> For those with stable asthma and evidence of clinically relevant allergic sensitization; especially if they have coexisting allergic rhinitis</a:t>
            </a:r>
          </a:p>
          <a:p>
            <a:pPr>
              <a:buClr>
                <a:schemeClr val="accent6">
                  <a:lumMod val="50000"/>
                </a:schemeClr>
              </a:buClr>
              <a:defRPr/>
            </a:pPr>
            <a:r>
              <a:rPr lang="en-GB" altLang="en-US" sz="2600" dirty="0">
                <a:latin typeface="Calibri" panose="020F0502020204030204" pitchFamily="34" charset="0"/>
                <a:cs typeface="Calibri" panose="020F0502020204030204" pitchFamily="34" charset="0"/>
              </a:rPr>
              <a:t> It is not for patients with poorly controlled asthma  </a:t>
            </a:r>
          </a:p>
          <a:p>
            <a:pPr>
              <a:buClr>
                <a:schemeClr val="accent6">
                  <a:lumMod val="50000"/>
                </a:schemeClr>
              </a:buClr>
              <a:defRPr/>
            </a:pPr>
            <a:r>
              <a:rPr lang="en-GB" altLang="en-US" sz="2600" dirty="0">
                <a:latin typeface="Calibri" panose="020F0502020204030204" pitchFamily="34" charset="0"/>
                <a:cs typeface="Calibri" panose="020F0502020204030204" pitchFamily="34" charset="0"/>
              </a:rPr>
              <a:t> No evidence to impact asthma attacks and quality of life</a:t>
            </a:r>
          </a:p>
          <a:p>
            <a:pPr>
              <a:buClr>
                <a:schemeClr val="accent6">
                  <a:lumMod val="50000"/>
                </a:schemeClr>
              </a:buClr>
              <a:defRPr/>
            </a:pPr>
            <a:r>
              <a:rPr lang="en-GB" altLang="en-US" sz="2600" dirty="0">
                <a:latin typeface="Calibri" panose="020F0502020204030204" pitchFamily="34" charset="0"/>
                <a:cs typeface="Calibri" panose="020F0502020204030204" pitchFamily="34" charset="0"/>
              </a:rPr>
              <a:t> It has specifically been shown to:</a:t>
            </a:r>
          </a:p>
          <a:p>
            <a:pPr lvl="1">
              <a:defRPr/>
            </a:pPr>
            <a:r>
              <a:rPr lang="en-GB" altLang="en-US" sz="2600" dirty="0">
                <a:solidFill>
                  <a:schemeClr val="accent6">
                    <a:lumMod val="75000"/>
                  </a:schemeClr>
                </a:solidFill>
                <a:latin typeface="Calibri" panose="020F0502020204030204" pitchFamily="34" charset="0"/>
                <a:cs typeface="Calibri" panose="020F0502020204030204" pitchFamily="34" charset="0"/>
              </a:rPr>
              <a:t>Improve symptoms and stepping down asthma treatment</a:t>
            </a:r>
          </a:p>
          <a:p>
            <a:pPr lvl="1">
              <a:defRPr/>
            </a:pPr>
            <a:r>
              <a:rPr lang="en-GB" altLang="en-US" sz="2600" dirty="0">
                <a:solidFill>
                  <a:schemeClr val="accent6">
                    <a:lumMod val="75000"/>
                  </a:schemeClr>
                </a:solidFill>
                <a:latin typeface="Calibri" panose="020F0502020204030204" pitchFamily="34" charset="0"/>
                <a:cs typeface="Calibri" panose="020F0502020204030204" pitchFamily="34" charset="0"/>
              </a:rPr>
              <a:t>Improve airway hyperresponsiveness </a:t>
            </a:r>
          </a:p>
          <a:p>
            <a:pPr lvl="1">
              <a:defRPr/>
            </a:pPr>
            <a:r>
              <a:rPr lang="en-GB" altLang="en-US" sz="2600" dirty="0">
                <a:solidFill>
                  <a:schemeClr val="accent6">
                    <a:lumMod val="75000"/>
                  </a:schemeClr>
                </a:solidFill>
                <a:latin typeface="Calibri" panose="020F0502020204030204" pitchFamily="34" charset="0"/>
                <a:cs typeface="Calibri" panose="020F0502020204030204" pitchFamily="34" charset="0"/>
              </a:rPr>
              <a:t>Decrease the progression of allergic rhinitis to asthma </a:t>
            </a:r>
          </a:p>
          <a:p>
            <a:pPr lvl="1">
              <a:defRPr/>
            </a:pPr>
            <a:r>
              <a:rPr lang="en-GB" altLang="en-US" sz="2600" dirty="0">
                <a:solidFill>
                  <a:schemeClr val="accent6">
                    <a:lumMod val="75000"/>
                  </a:schemeClr>
                </a:solidFill>
                <a:latin typeface="Calibri" panose="020F0502020204030204" pitchFamily="34" charset="0"/>
                <a:cs typeface="Calibri" panose="020F0502020204030204" pitchFamily="34" charset="0"/>
              </a:rPr>
              <a:t>Decrease the chance of development of new sensitizations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a:extLst>
              <a:ext uri="{FF2B5EF4-FFF2-40B4-BE49-F238E27FC236}">
                <a16:creationId xmlns:a16="http://schemas.microsoft.com/office/drawing/2014/main" id="{027670C1-EE49-4FA1-8ECB-807AA973A972}"/>
              </a:ext>
            </a:extLst>
          </p:cNvPr>
          <p:cNvSpPr>
            <a:spLocks noGrp="1" noChangeArrowheads="1"/>
          </p:cNvSpPr>
          <p:nvPr>
            <p:ph type="title"/>
          </p:nvPr>
        </p:nvSpPr>
        <p:spPr/>
        <p:txBody>
          <a:bodyPr/>
          <a:lstStyle/>
          <a:p>
            <a:r>
              <a:rPr lang="en-US" altLang="en-US" dirty="0"/>
              <a:t>Allergen-specific immunotherapy (AIT)</a:t>
            </a:r>
          </a:p>
        </p:txBody>
      </p:sp>
      <p:sp>
        <p:nvSpPr>
          <p:cNvPr id="92163" name="Content Placeholder 2">
            <a:extLst>
              <a:ext uri="{FF2B5EF4-FFF2-40B4-BE49-F238E27FC236}">
                <a16:creationId xmlns:a16="http://schemas.microsoft.com/office/drawing/2014/main" id="{1672CC49-DE09-4433-ACDC-A34FD8E479B9}"/>
              </a:ext>
            </a:extLst>
          </p:cNvPr>
          <p:cNvSpPr>
            <a:spLocks noGrp="1"/>
          </p:cNvSpPr>
          <p:nvPr>
            <p:ph idx="1"/>
          </p:nvPr>
        </p:nvSpPr>
        <p:spPr>
          <a:xfrm>
            <a:off x="628649" y="1558925"/>
            <a:ext cx="11287126" cy="4979987"/>
          </a:xfrm>
        </p:spPr>
        <p:txBody>
          <a:bodyPr>
            <a:normAutofit fontScale="92500" lnSpcReduction="20000"/>
          </a:bodyPr>
          <a:lstStyle/>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Two types of AIT in clinical practice:</a:t>
            </a:r>
          </a:p>
          <a:p>
            <a:pPr lvl="1">
              <a:buClr>
                <a:schemeClr val="accent6">
                  <a:lumMod val="50000"/>
                </a:schemeClr>
              </a:buClr>
              <a:defRPr/>
            </a:pPr>
            <a:r>
              <a:rPr lang="en-GB" altLang="en-US" sz="2600" b="1" dirty="0">
                <a:solidFill>
                  <a:schemeClr val="accent6">
                    <a:lumMod val="75000"/>
                  </a:schemeClr>
                </a:solidFill>
                <a:latin typeface="Calibri" panose="020F0502020204030204" pitchFamily="34" charset="0"/>
                <a:cs typeface="Calibri" panose="020F0502020204030204" pitchFamily="34" charset="0"/>
              </a:rPr>
              <a:t>Subcutaneous immunotherapy </a:t>
            </a:r>
            <a:r>
              <a:rPr lang="en-GB" altLang="en-US" sz="2600" dirty="0">
                <a:solidFill>
                  <a:schemeClr val="accent6">
                    <a:lumMod val="75000"/>
                  </a:schemeClr>
                </a:solidFill>
                <a:latin typeface="Calibri" panose="020F0502020204030204" pitchFamily="34" charset="0"/>
                <a:cs typeface="Calibri" panose="020F0502020204030204" pitchFamily="34" charset="0"/>
              </a:rPr>
              <a:t>(SCIT) that has better clinical efficacy of SCIT</a:t>
            </a:r>
          </a:p>
          <a:p>
            <a:pPr lvl="1">
              <a:buClr>
                <a:schemeClr val="accent6">
                  <a:lumMod val="50000"/>
                </a:schemeClr>
              </a:buClr>
              <a:defRPr/>
            </a:pPr>
            <a:r>
              <a:rPr lang="en-GB" altLang="en-US" sz="2600" b="1" dirty="0">
                <a:solidFill>
                  <a:schemeClr val="accent6">
                    <a:lumMod val="75000"/>
                  </a:schemeClr>
                </a:solidFill>
                <a:latin typeface="Calibri" panose="020F0502020204030204" pitchFamily="34" charset="0"/>
                <a:cs typeface="Calibri" panose="020F0502020204030204" pitchFamily="34" charset="0"/>
              </a:rPr>
              <a:t>Sublingual immunotherapy </a:t>
            </a:r>
            <a:r>
              <a:rPr lang="en-GB" altLang="en-US" sz="2600" dirty="0">
                <a:solidFill>
                  <a:schemeClr val="accent6">
                    <a:lumMod val="75000"/>
                  </a:schemeClr>
                </a:solidFill>
                <a:latin typeface="Calibri" panose="020F0502020204030204" pitchFamily="34" charset="0"/>
                <a:cs typeface="Calibri" panose="020F0502020204030204" pitchFamily="34" charset="0"/>
              </a:rPr>
              <a:t>(SLIT) that </a:t>
            </a:r>
            <a:r>
              <a:rPr lang="en-GB" altLang="en-US" sz="2800" dirty="0">
                <a:solidFill>
                  <a:schemeClr val="accent6">
                    <a:lumMod val="75000"/>
                  </a:schemeClr>
                </a:solidFill>
                <a:latin typeface="Calibri" panose="020F0502020204030204" pitchFamily="34" charset="0"/>
                <a:cs typeface="Calibri" panose="020F0502020204030204" pitchFamily="34" charset="0"/>
              </a:rPr>
              <a:t>has a better safety profile </a:t>
            </a:r>
            <a:endParaRPr lang="en-GB" altLang="en-US" sz="2600" dirty="0">
              <a:solidFill>
                <a:schemeClr val="accent6">
                  <a:lumMod val="75000"/>
                </a:schemeClr>
              </a:solidFill>
              <a:latin typeface="Calibri" panose="020F0502020204030204" pitchFamily="34" charset="0"/>
              <a:cs typeface="Calibri" panose="020F0502020204030204" pitchFamily="34" charset="0"/>
            </a:endParaRPr>
          </a:p>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AIT may rarely cause anaphylaxis</a:t>
            </a:r>
          </a:p>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Caution should be taken in patients using beta-blockers</a:t>
            </a:r>
          </a:p>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AIT has been used safely in children &gt;5 years of age</a:t>
            </a:r>
          </a:p>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AIT needs patient’s commitment for at least 3 years </a:t>
            </a:r>
          </a:p>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Pregnancy: AIT can be continued, but not initiated, during pregnancy</a:t>
            </a:r>
          </a:p>
          <a:p>
            <a:pPr>
              <a:buClr>
                <a:schemeClr val="accent6">
                  <a:lumMod val="50000"/>
                </a:schemeClr>
              </a:buClr>
              <a:defRPr/>
            </a:pPr>
            <a:r>
              <a:rPr lang="en-GB" altLang="en-US" sz="3000" dirty="0">
                <a:latin typeface="Calibri" panose="020F0502020204030204" pitchFamily="34" charset="0"/>
                <a:cs typeface="Calibri" panose="020F0502020204030204" pitchFamily="34" charset="0"/>
              </a:rPr>
              <a:t> Referral to an allergist is recommended to explore this option further</a:t>
            </a:r>
          </a:p>
          <a:p>
            <a:pPr>
              <a:defRPr/>
            </a:pPr>
            <a:endParaRPr lang="en-GB" altLang="en-US" sz="2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14249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7ACF16-2039-4FCA-97AE-11BF13AA9FCF}"/>
              </a:ext>
            </a:extLst>
          </p:cNvPr>
          <p:cNvSpPr>
            <a:spLocks noGrp="1"/>
          </p:cNvSpPr>
          <p:nvPr>
            <p:ph idx="1"/>
          </p:nvPr>
        </p:nvSpPr>
        <p:spPr>
          <a:xfrm>
            <a:off x="619125" y="1668462"/>
            <a:ext cx="10991850" cy="4351338"/>
          </a:xfrm>
        </p:spPr>
        <p:txBody>
          <a:bodyPr>
            <a:normAutofit/>
          </a:bodyPr>
          <a:lstStyle/>
          <a:p>
            <a:pPr algn="just">
              <a:buClr>
                <a:schemeClr val="accent6">
                  <a:lumMod val="50000"/>
                </a:schemeClr>
              </a:buClr>
              <a:defRPr/>
            </a:pPr>
            <a:r>
              <a:rPr lang="en-GB" b="1" dirty="0">
                <a:solidFill>
                  <a:schemeClr val="accent6">
                    <a:lumMod val="75000"/>
                  </a:schemeClr>
                </a:solidFill>
                <a:ea typeface="+mj-ea"/>
                <a:cs typeface="+mj-cs"/>
              </a:rPr>
              <a:t>Severe asthma</a:t>
            </a:r>
            <a:r>
              <a:rPr lang="en-GB" dirty="0"/>
              <a:t>: are those for whom alternative diagnoses have been excluded, comorbidities have been treated, triggers have been removed, and compliance with treatment has been checked, but remain poorly controlled or with frequent, severe exacerbations despite the prescription of high-intensity treatment or who require systemic corticosteroids to maintain asthma control</a:t>
            </a:r>
          </a:p>
          <a:p>
            <a:pPr algn="just">
              <a:buClr>
                <a:schemeClr val="accent6">
                  <a:lumMod val="50000"/>
                </a:schemeClr>
              </a:buClr>
              <a:defRPr/>
            </a:pPr>
            <a:r>
              <a:rPr lang="en-GB" b="1" dirty="0">
                <a:solidFill>
                  <a:schemeClr val="accent6">
                    <a:lumMod val="75000"/>
                  </a:schemeClr>
                </a:solidFill>
                <a:ea typeface="+mj-ea"/>
                <a:cs typeface="+mj-cs"/>
              </a:rPr>
              <a:t>Difficult-to-control</a:t>
            </a:r>
            <a:r>
              <a:rPr lang="en-GB" dirty="0">
                <a:solidFill>
                  <a:schemeClr val="accent6">
                    <a:lumMod val="75000"/>
                  </a:schemeClr>
                </a:solidFill>
              </a:rPr>
              <a:t>:</a:t>
            </a:r>
            <a:r>
              <a:rPr lang="en-GB" dirty="0"/>
              <a:t> are those in whom control is poor due to adherence issues and comorbidities</a:t>
            </a:r>
          </a:p>
        </p:txBody>
      </p:sp>
      <p:sp>
        <p:nvSpPr>
          <p:cNvPr id="2" name="Title 1">
            <a:extLst>
              <a:ext uri="{FF2B5EF4-FFF2-40B4-BE49-F238E27FC236}">
                <a16:creationId xmlns:a16="http://schemas.microsoft.com/office/drawing/2014/main" id="{75B6E7A5-7B74-4003-810A-E44BA882489A}"/>
              </a:ext>
            </a:extLst>
          </p:cNvPr>
          <p:cNvSpPr>
            <a:spLocks noGrp="1"/>
          </p:cNvSpPr>
          <p:nvPr>
            <p:ph type="title"/>
          </p:nvPr>
        </p:nvSpPr>
        <p:spPr/>
        <p:txBody>
          <a:bodyPr>
            <a:normAutofit/>
          </a:bodyPr>
          <a:lstStyle/>
          <a:p>
            <a:pPr>
              <a:defRPr/>
            </a:pPr>
            <a:r>
              <a:rPr lang="en-GB" sz="4000" dirty="0"/>
              <a:t>Severe vs. Difficult to Treat Asthma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5C3E6A-6B74-4C6B-ACE7-9E3ABF380B9F}"/>
              </a:ext>
            </a:extLst>
          </p:cNvPr>
          <p:cNvSpPr>
            <a:spLocks noGrp="1"/>
          </p:cNvSpPr>
          <p:nvPr>
            <p:ph idx="1"/>
          </p:nvPr>
        </p:nvSpPr>
        <p:spPr>
          <a:xfrm>
            <a:off x="671512" y="1395984"/>
            <a:ext cx="11159704" cy="5142928"/>
          </a:xfrm>
        </p:spPr>
        <p:txBody>
          <a:bodyPr>
            <a:normAutofit fontScale="77500" lnSpcReduction="20000"/>
          </a:bodyPr>
          <a:lstStyle/>
          <a:p>
            <a:pPr>
              <a:lnSpc>
                <a:spcPct val="110000"/>
              </a:lnSpc>
              <a:buClr>
                <a:schemeClr val="accent6">
                  <a:lumMod val="50000"/>
                </a:schemeClr>
              </a:buClr>
            </a:pPr>
            <a:r>
              <a:rPr lang="en-GB" sz="3200" dirty="0"/>
              <a:t>Severe asthma probably accounts for 5–10% of adult asthma</a:t>
            </a:r>
          </a:p>
          <a:p>
            <a:pPr>
              <a:lnSpc>
                <a:spcPct val="110000"/>
              </a:lnSpc>
              <a:buClr>
                <a:schemeClr val="accent6">
                  <a:lumMod val="50000"/>
                </a:schemeClr>
              </a:buClr>
            </a:pPr>
            <a:r>
              <a:rPr lang="en-GB" sz="3200" dirty="0"/>
              <a:t>Health cost is disproportionally high</a:t>
            </a:r>
          </a:p>
          <a:p>
            <a:pPr>
              <a:lnSpc>
                <a:spcPct val="110000"/>
              </a:lnSpc>
              <a:buClr>
                <a:schemeClr val="accent6">
                  <a:lumMod val="50000"/>
                </a:schemeClr>
              </a:buClr>
            </a:pPr>
            <a:r>
              <a:rPr lang="en-GB" sz="3200" dirty="0"/>
              <a:t>Morbidity and mortality are also higher  </a:t>
            </a:r>
          </a:p>
          <a:p>
            <a:pPr>
              <a:lnSpc>
                <a:spcPct val="110000"/>
              </a:lnSpc>
              <a:buClr>
                <a:schemeClr val="accent6">
                  <a:lumMod val="50000"/>
                </a:schemeClr>
              </a:buClr>
            </a:pPr>
            <a:r>
              <a:rPr lang="en-GB" sz="3200" dirty="0"/>
              <a:t>Patients must undergo a systematic assessment where the diagnosis of asthma is confirmed, and comorbidities are identified and treated</a:t>
            </a:r>
          </a:p>
          <a:p>
            <a:pPr>
              <a:lnSpc>
                <a:spcPct val="110000"/>
              </a:lnSpc>
              <a:buClr>
                <a:schemeClr val="accent6">
                  <a:lumMod val="50000"/>
                </a:schemeClr>
              </a:buClr>
            </a:pPr>
            <a:r>
              <a:rPr lang="en-GB" sz="3200" dirty="0"/>
              <a:t>If biologics or other modalities are not indicated or not available, oral steroids may be considered</a:t>
            </a:r>
          </a:p>
          <a:p>
            <a:pPr lvl="1">
              <a:lnSpc>
                <a:spcPct val="110000"/>
              </a:lnSpc>
              <a:buClr>
                <a:schemeClr val="accent6">
                  <a:lumMod val="50000"/>
                </a:schemeClr>
              </a:buClr>
            </a:pPr>
            <a:r>
              <a:rPr lang="en-GB" sz="2800" dirty="0">
                <a:solidFill>
                  <a:schemeClr val="accent6">
                    <a:lumMod val="75000"/>
                  </a:schemeClr>
                </a:solidFill>
              </a:rPr>
              <a:t>Use the lowest possible dose and to shorten the duration as much as possible</a:t>
            </a:r>
          </a:p>
          <a:p>
            <a:pPr lvl="1">
              <a:lnSpc>
                <a:spcPct val="110000"/>
              </a:lnSpc>
              <a:buClr>
                <a:schemeClr val="accent6">
                  <a:lumMod val="50000"/>
                </a:schemeClr>
              </a:buClr>
            </a:pPr>
            <a:r>
              <a:rPr lang="en-GB" sz="2800" dirty="0">
                <a:solidFill>
                  <a:schemeClr val="accent6">
                    <a:lumMod val="75000"/>
                  </a:schemeClr>
                </a:solidFill>
              </a:rPr>
              <a:t>Osteoporosis prophylaxis is recommended</a:t>
            </a:r>
          </a:p>
          <a:p>
            <a:pPr>
              <a:lnSpc>
                <a:spcPct val="110000"/>
              </a:lnSpc>
              <a:buClr>
                <a:schemeClr val="accent6">
                  <a:lumMod val="50000"/>
                </a:schemeClr>
              </a:buClr>
            </a:pPr>
            <a:r>
              <a:rPr lang="en-US" altLang="en-US" sz="3200" dirty="0">
                <a:latin typeface="Calibri" panose="020F0502020204030204" pitchFamily="34" charset="0"/>
                <a:cs typeface="Calibri" panose="020F0502020204030204" pitchFamily="34" charset="0"/>
              </a:rPr>
              <a:t>Pseudo-steroid resistance: patients with persistent symptoms despite high doses of ICS and other "non-steroidal" asthma therapy </a:t>
            </a:r>
          </a:p>
        </p:txBody>
      </p:sp>
      <p:sp>
        <p:nvSpPr>
          <p:cNvPr id="3" name="Title 2">
            <a:extLst>
              <a:ext uri="{FF2B5EF4-FFF2-40B4-BE49-F238E27FC236}">
                <a16:creationId xmlns:a16="http://schemas.microsoft.com/office/drawing/2014/main" id="{86FFBAD4-6734-4B42-8FCA-2CBF8B4341CB}"/>
              </a:ext>
            </a:extLst>
          </p:cNvPr>
          <p:cNvSpPr>
            <a:spLocks noGrp="1"/>
          </p:cNvSpPr>
          <p:nvPr>
            <p:ph type="title"/>
          </p:nvPr>
        </p:nvSpPr>
        <p:spPr/>
        <p:txBody>
          <a:bodyPr/>
          <a:lstStyle/>
          <a:p>
            <a:r>
              <a:rPr lang="en-GB" dirty="0"/>
              <a:t>Severe Asthma</a:t>
            </a:r>
          </a:p>
        </p:txBody>
      </p:sp>
    </p:spTree>
    <p:extLst>
      <p:ext uri="{BB962C8B-B14F-4D97-AF65-F5344CB8AC3E}">
        <p14:creationId xmlns:p14="http://schemas.microsoft.com/office/powerpoint/2010/main" val="1875562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3DD08B6-C400-4E94-98DE-C9D7C0263253}"/>
              </a:ext>
            </a:extLst>
          </p:cNvPr>
          <p:cNvGraphicFramePr>
            <a:graphicFrameLocks noChangeAspect="1"/>
          </p:cNvGraphicFramePr>
          <p:nvPr>
            <p:custDataLst>
              <p:tags r:id="rId1"/>
            </p:custDataLst>
            <p:extLst>
              <p:ext uri="{D42A27DB-BD31-4B8C-83A1-F6EECF244321}">
                <p14:modId xmlns:p14="http://schemas.microsoft.com/office/powerpoint/2010/main" val="14273479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832D096C-0449-4865-AC98-163BEF355B0F}"/>
              </a:ext>
            </a:extLst>
          </p:cNvPr>
          <p:cNvSpPr>
            <a:spLocks noGrp="1"/>
          </p:cNvSpPr>
          <p:nvPr>
            <p:ph idx="1"/>
          </p:nvPr>
        </p:nvSpPr>
        <p:spPr>
          <a:xfrm>
            <a:off x="838200" y="1524000"/>
            <a:ext cx="10515600" cy="5153025"/>
          </a:xfrm>
        </p:spPr>
        <p:txBody>
          <a:bodyPr>
            <a:normAutofit/>
          </a:bodyPr>
          <a:lstStyle/>
          <a:p>
            <a:pPr>
              <a:lnSpc>
                <a:spcPct val="80000"/>
              </a:lnSpc>
              <a:buClr>
                <a:schemeClr val="accent6">
                  <a:lumMod val="50000"/>
                </a:schemeClr>
              </a:buClr>
            </a:pPr>
            <a:r>
              <a:rPr lang="en-GB" sz="2400" dirty="0"/>
              <a:t>Allergic </a:t>
            </a:r>
            <a:r>
              <a:rPr lang="en-GB" sz="2400" dirty="0" err="1"/>
              <a:t>rhinoconjunctivitis</a:t>
            </a:r>
            <a:r>
              <a:rPr lang="en-GB" sz="2400" dirty="0"/>
              <a:t> </a:t>
            </a:r>
          </a:p>
          <a:p>
            <a:pPr>
              <a:lnSpc>
                <a:spcPct val="80000"/>
              </a:lnSpc>
              <a:buClr>
                <a:schemeClr val="accent6">
                  <a:lumMod val="50000"/>
                </a:schemeClr>
              </a:buClr>
            </a:pPr>
            <a:r>
              <a:rPr lang="en-GB" sz="2400" dirty="0"/>
              <a:t>Rhinosinusitis/nasal polyps</a:t>
            </a:r>
          </a:p>
          <a:p>
            <a:pPr>
              <a:lnSpc>
                <a:spcPct val="80000"/>
              </a:lnSpc>
              <a:buClr>
                <a:schemeClr val="accent6">
                  <a:lumMod val="50000"/>
                </a:schemeClr>
              </a:buClr>
            </a:pPr>
            <a:r>
              <a:rPr lang="en-GB" sz="2400" dirty="0"/>
              <a:t>COPD </a:t>
            </a:r>
          </a:p>
          <a:p>
            <a:pPr>
              <a:lnSpc>
                <a:spcPct val="80000"/>
              </a:lnSpc>
              <a:buClr>
                <a:schemeClr val="accent6">
                  <a:lumMod val="50000"/>
                </a:schemeClr>
              </a:buClr>
            </a:pPr>
            <a:r>
              <a:rPr lang="en-GB" sz="2400" dirty="0"/>
              <a:t>Vocal cord dysfunction </a:t>
            </a:r>
          </a:p>
          <a:p>
            <a:pPr>
              <a:lnSpc>
                <a:spcPct val="80000"/>
              </a:lnSpc>
              <a:buClr>
                <a:schemeClr val="accent6">
                  <a:lumMod val="50000"/>
                </a:schemeClr>
              </a:buClr>
            </a:pPr>
            <a:r>
              <a:rPr lang="en-GB" sz="2400" dirty="0"/>
              <a:t>Anxiety/depression</a:t>
            </a:r>
          </a:p>
          <a:p>
            <a:pPr>
              <a:lnSpc>
                <a:spcPct val="80000"/>
              </a:lnSpc>
              <a:buClr>
                <a:schemeClr val="accent6">
                  <a:lumMod val="50000"/>
                </a:schemeClr>
              </a:buClr>
            </a:pPr>
            <a:r>
              <a:rPr lang="en-GB" sz="2400" dirty="0"/>
              <a:t>Obstructive sleep </a:t>
            </a:r>
            <a:r>
              <a:rPr lang="en-GB" sz="2400" dirty="0" err="1"/>
              <a:t>apnea</a:t>
            </a:r>
            <a:endParaRPr lang="en-GB" sz="2400" dirty="0"/>
          </a:p>
          <a:p>
            <a:pPr>
              <a:lnSpc>
                <a:spcPct val="80000"/>
              </a:lnSpc>
              <a:buClr>
                <a:schemeClr val="accent6">
                  <a:lumMod val="50000"/>
                </a:schemeClr>
              </a:buClr>
            </a:pPr>
            <a:r>
              <a:rPr lang="en-GB" sz="2400" dirty="0"/>
              <a:t>Gastroesophageal reflux</a:t>
            </a:r>
          </a:p>
          <a:p>
            <a:pPr>
              <a:lnSpc>
                <a:spcPct val="80000"/>
              </a:lnSpc>
              <a:buClr>
                <a:schemeClr val="accent6">
                  <a:lumMod val="50000"/>
                </a:schemeClr>
              </a:buClr>
            </a:pPr>
            <a:r>
              <a:rPr lang="en-GB" sz="2400" dirty="0"/>
              <a:t>Bronchiectasis</a:t>
            </a:r>
          </a:p>
          <a:p>
            <a:pPr>
              <a:lnSpc>
                <a:spcPct val="80000"/>
              </a:lnSpc>
              <a:buClr>
                <a:schemeClr val="accent6">
                  <a:lumMod val="50000"/>
                </a:schemeClr>
              </a:buClr>
            </a:pPr>
            <a:r>
              <a:rPr lang="en-GB" sz="2400" dirty="0"/>
              <a:t>Allergic bronchopulmonary aspergillosis</a:t>
            </a:r>
          </a:p>
        </p:txBody>
      </p:sp>
      <p:sp>
        <p:nvSpPr>
          <p:cNvPr id="3" name="Title 2">
            <a:extLst>
              <a:ext uri="{FF2B5EF4-FFF2-40B4-BE49-F238E27FC236}">
                <a16:creationId xmlns:a16="http://schemas.microsoft.com/office/drawing/2014/main" id="{E77AF783-6BED-4799-8CD3-624F33A43B7F}"/>
              </a:ext>
            </a:extLst>
          </p:cNvPr>
          <p:cNvSpPr>
            <a:spLocks noGrp="1"/>
          </p:cNvSpPr>
          <p:nvPr>
            <p:ph type="title"/>
          </p:nvPr>
        </p:nvSpPr>
        <p:spPr>
          <a:xfrm>
            <a:off x="1100137" y="309563"/>
            <a:ext cx="9991725" cy="1076895"/>
          </a:xfrm>
        </p:spPr>
        <p:txBody>
          <a:bodyPr vert="horz">
            <a:noAutofit/>
          </a:bodyPr>
          <a:lstStyle/>
          <a:p>
            <a:r>
              <a:rPr lang="en-GB" sz="4000" dirty="0"/>
              <a:t>Common Comorbidities with Severe Asthma</a:t>
            </a:r>
          </a:p>
        </p:txBody>
      </p:sp>
    </p:spTree>
    <p:extLst>
      <p:ext uri="{BB962C8B-B14F-4D97-AF65-F5344CB8AC3E}">
        <p14:creationId xmlns:p14="http://schemas.microsoft.com/office/powerpoint/2010/main" val="21237306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84A1254-1DBF-4D54-A6F4-68BFB86AD74D}"/>
              </a:ext>
            </a:extLst>
          </p:cNvPr>
          <p:cNvGraphicFramePr>
            <a:graphicFrameLocks noChangeAspect="1"/>
          </p:cNvGraphicFramePr>
          <p:nvPr>
            <p:custDataLst>
              <p:tags r:id="rId1"/>
            </p:custDataLst>
            <p:extLst>
              <p:ext uri="{D42A27DB-BD31-4B8C-83A1-F6EECF244321}">
                <p14:modId xmlns:p14="http://schemas.microsoft.com/office/powerpoint/2010/main" val="328375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CD7E01F0-3E58-4ADB-97C2-7669FC55ABB1}"/>
              </a:ext>
            </a:extLst>
          </p:cNvPr>
          <p:cNvSpPr>
            <a:spLocks noGrp="1"/>
          </p:cNvSpPr>
          <p:nvPr>
            <p:ph idx="1"/>
          </p:nvPr>
        </p:nvSpPr>
        <p:spPr>
          <a:xfrm>
            <a:off x="647700" y="1543049"/>
            <a:ext cx="10896600" cy="4905375"/>
          </a:xfrm>
        </p:spPr>
        <p:txBody>
          <a:bodyPr>
            <a:normAutofit lnSpcReduction="10000"/>
          </a:bodyPr>
          <a:lstStyle/>
          <a:p>
            <a:pPr>
              <a:lnSpc>
                <a:spcPct val="100000"/>
              </a:lnSpc>
              <a:buClr>
                <a:schemeClr val="accent6">
                  <a:lumMod val="50000"/>
                </a:schemeClr>
              </a:buClr>
            </a:pPr>
            <a:r>
              <a:rPr lang="en-GB" dirty="0"/>
              <a:t>Be aware of possible misdiagnosis </a:t>
            </a:r>
          </a:p>
          <a:p>
            <a:pPr>
              <a:lnSpc>
                <a:spcPct val="100000"/>
              </a:lnSpc>
              <a:buClr>
                <a:schemeClr val="accent6">
                  <a:lumMod val="50000"/>
                </a:schemeClr>
              </a:buClr>
            </a:pPr>
            <a:r>
              <a:rPr lang="en-GB" dirty="0"/>
              <a:t>Assess for the existence of comorbidities that can worsen asthma and makes it difficult to manage</a:t>
            </a:r>
          </a:p>
          <a:p>
            <a:pPr>
              <a:lnSpc>
                <a:spcPct val="100000"/>
              </a:lnSpc>
              <a:buClr>
                <a:schemeClr val="accent6">
                  <a:lumMod val="50000"/>
                </a:schemeClr>
              </a:buClr>
            </a:pPr>
            <a:r>
              <a:rPr lang="en-GB" dirty="0"/>
              <a:t>Medications over use or side effects</a:t>
            </a:r>
          </a:p>
          <a:p>
            <a:pPr>
              <a:lnSpc>
                <a:spcPct val="100000"/>
              </a:lnSpc>
              <a:buClr>
                <a:schemeClr val="accent6">
                  <a:lumMod val="50000"/>
                </a:schemeClr>
              </a:buClr>
            </a:pPr>
            <a:r>
              <a:rPr lang="en-GB" dirty="0"/>
              <a:t>Managing any psychosocial contributing factors</a:t>
            </a:r>
          </a:p>
          <a:p>
            <a:pPr>
              <a:lnSpc>
                <a:spcPct val="100000"/>
              </a:lnSpc>
              <a:buClr>
                <a:schemeClr val="accent6">
                  <a:lumMod val="50000"/>
                </a:schemeClr>
              </a:buClr>
            </a:pPr>
            <a:r>
              <a:rPr lang="en-GB" dirty="0"/>
              <a:t>Identify confounding factors such as:</a:t>
            </a:r>
          </a:p>
          <a:p>
            <a:pPr lvl="1">
              <a:lnSpc>
                <a:spcPct val="100000"/>
              </a:lnSpc>
            </a:pPr>
            <a:r>
              <a:rPr lang="en-GB" sz="2800" dirty="0">
                <a:solidFill>
                  <a:schemeClr val="accent6">
                    <a:lumMod val="75000"/>
                  </a:schemeClr>
                </a:solidFill>
              </a:rPr>
              <a:t>Presence of allergens at home or work</a:t>
            </a:r>
          </a:p>
          <a:p>
            <a:pPr lvl="1">
              <a:lnSpc>
                <a:spcPct val="100000"/>
              </a:lnSpc>
            </a:pPr>
            <a:r>
              <a:rPr lang="en-GB" sz="2800" dirty="0">
                <a:solidFill>
                  <a:schemeClr val="accent6">
                    <a:lumMod val="75000"/>
                  </a:schemeClr>
                </a:solidFill>
              </a:rPr>
              <a:t>Active or passive smoking and vaping</a:t>
            </a:r>
          </a:p>
          <a:p>
            <a:pPr lvl="1">
              <a:lnSpc>
                <a:spcPct val="100000"/>
              </a:lnSpc>
            </a:pPr>
            <a:r>
              <a:rPr lang="en-GB" sz="2800" dirty="0">
                <a:solidFill>
                  <a:schemeClr val="accent6">
                    <a:lumMod val="75000"/>
                  </a:schemeClr>
                </a:solidFill>
              </a:rPr>
              <a:t>psychosocial problems</a:t>
            </a:r>
          </a:p>
          <a:p>
            <a:pPr>
              <a:lnSpc>
                <a:spcPct val="100000"/>
              </a:lnSpc>
            </a:pPr>
            <a:endParaRPr lang="en-GB" dirty="0"/>
          </a:p>
        </p:txBody>
      </p:sp>
      <p:sp>
        <p:nvSpPr>
          <p:cNvPr id="3" name="Title 2">
            <a:extLst>
              <a:ext uri="{FF2B5EF4-FFF2-40B4-BE49-F238E27FC236}">
                <a16:creationId xmlns:a16="http://schemas.microsoft.com/office/drawing/2014/main" id="{80FB02EA-0F7D-4B85-AA67-F3F10DD2C68A}"/>
              </a:ext>
            </a:extLst>
          </p:cNvPr>
          <p:cNvSpPr>
            <a:spLocks noGrp="1"/>
          </p:cNvSpPr>
          <p:nvPr>
            <p:ph type="title"/>
          </p:nvPr>
        </p:nvSpPr>
        <p:spPr>
          <a:xfrm>
            <a:off x="1257300" y="280988"/>
            <a:ext cx="10020300" cy="1076895"/>
          </a:xfrm>
        </p:spPr>
        <p:txBody>
          <a:bodyPr vert="horz">
            <a:normAutofit fontScale="90000"/>
          </a:bodyPr>
          <a:lstStyle/>
          <a:p>
            <a:r>
              <a:rPr lang="en-GB" dirty="0"/>
              <a:t>Evaluation of a Patient with Severe Asthma</a:t>
            </a:r>
          </a:p>
        </p:txBody>
      </p:sp>
    </p:spTree>
    <p:extLst>
      <p:ext uri="{BB962C8B-B14F-4D97-AF65-F5344CB8AC3E}">
        <p14:creationId xmlns:p14="http://schemas.microsoft.com/office/powerpoint/2010/main" val="4282365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ECF4BE-AD95-4C79-8395-F694D558A5BD}"/>
              </a:ext>
            </a:extLst>
          </p:cNvPr>
          <p:cNvSpPr>
            <a:spLocks noGrp="1"/>
          </p:cNvSpPr>
          <p:nvPr>
            <p:ph idx="1"/>
          </p:nvPr>
        </p:nvSpPr>
        <p:spPr>
          <a:xfrm>
            <a:off x="838200" y="1628775"/>
            <a:ext cx="10515600" cy="5010150"/>
          </a:xfrm>
        </p:spPr>
        <p:txBody>
          <a:bodyPr>
            <a:normAutofit/>
          </a:bodyPr>
          <a:lstStyle/>
          <a:p>
            <a:pPr>
              <a:buClr>
                <a:schemeClr val="accent6">
                  <a:lumMod val="50000"/>
                </a:schemeClr>
              </a:buClr>
            </a:pPr>
            <a:r>
              <a:rPr lang="en-GB" dirty="0"/>
              <a:t>Macrolides:</a:t>
            </a:r>
          </a:p>
          <a:p>
            <a:pPr lvl="1"/>
            <a:r>
              <a:rPr lang="en-GB" dirty="0">
                <a:solidFill>
                  <a:schemeClr val="accent6">
                    <a:lumMod val="75000"/>
                  </a:schemeClr>
                </a:solidFill>
              </a:rPr>
              <a:t>Azithromycin at a dose of 250-500 mg 3 days/week as add-on therapy for 48 weeks</a:t>
            </a:r>
          </a:p>
          <a:p>
            <a:pPr lvl="1"/>
            <a:r>
              <a:rPr lang="en-GB" dirty="0">
                <a:solidFill>
                  <a:schemeClr val="accent6">
                    <a:lumMod val="75000"/>
                  </a:schemeClr>
                </a:solidFill>
              </a:rPr>
              <a:t>Significantly reduced the experience of at ‘least one asthma attack’ from 61% to 44%</a:t>
            </a:r>
          </a:p>
          <a:p>
            <a:pPr lvl="1"/>
            <a:r>
              <a:rPr lang="en-GB" dirty="0">
                <a:solidFill>
                  <a:schemeClr val="accent6">
                    <a:lumMod val="75000"/>
                  </a:schemeClr>
                </a:solidFill>
              </a:rPr>
              <a:t> Significantly improved asthma-related quality of life measures </a:t>
            </a:r>
          </a:p>
        </p:txBody>
      </p:sp>
      <p:sp>
        <p:nvSpPr>
          <p:cNvPr id="3" name="Title 2">
            <a:extLst>
              <a:ext uri="{FF2B5EF4-FFF2-40B4-BE49-F238E27FC236}">
                <a16:creationId xmlns:a16="http://schemas.microsoft.com/office/drawing/2014/main" id="{59C0B0B7-EF69-41DA-9E76-7D462ED19F85}"/>
              </a:ext>
            </a:extLst>
          </p:cNvPr>
          <p:cNvSpPr>
            <a:spLocks noGrp="1"/>
          </p:cNvSpPr>
          <p:nvPr>
            <p:ph type="title"/>
          </p:nvPr>
        </p:nvSpPr>
        <p:spPr/>
        <p:txBody>
          <a:bodyPr/>
          <a:lstStyle/>
          <a:p>
            <a:r>
              <a:rPr lang="en-GB" dirty="0"/>
              <a:t>Other modalities for Severe Asthma</a:t>
            </a:r>
          </a:p>
        </p:txBody>
      </p:sp>
    </p:spTree>
    <p:extLst>
      <p:ext uri="{BB962C8B-B14F-4D97-AF65-F5344CB8AC3E}">
        <p14:creationId xmlns:p14="http://schemas.microsoft.com/office/powerpoint/2010/main" val="842490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6EC9F22-9F4C-4522-8ACA-7E2D9890B6D0}"/>
              </a:ext>
            </a:extLst>
          </p:cNvPr>
          <p:cNvGraphicFramePr>
            <a:graphicFrameLocks noChangeAspect="1"/>
          </p:cNvGraphicFramePr>
          <p:nvPr>
            <p:custDataLst>
              <p:tags r:id="rId1"/>
            </p:custDataLst>
            <p:extLst>
              <p:ext uri="{D42A27DB-BD31-4B8C-83A1-F6EECF244321}">
                <p14:modId xmlns:p14="http://schemas.microsoft.com/office/powerpoint/2010/main" val="19639189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4211" name="Content Placeholder 2">
            <a:extLst>
              <a:ext uri="{FF2B5EF4-FFF2-40B4-BE49-F238E27FC236}">
                <a16:creationId xmlns:a16="http://schemas.microsoft.com/office/drawing/2014/main" id="{DE59B213-B196-4900-81DD-AF2158396884}"/>
              </a:ext>
            </a:extLst>
          </p:cNvPr>
          <p:cNvSpPr>
            <a:spLocks noGrp="1"/>
          </p:cNvSpPr>
          <p:nvPr>
            <p:ph idx="1"/>
          </p:nvPr>
        </p:nvSpPr>
        <p:spPr/>
        <p:txBody>
          <a:bodyPr/>
          <a:lstStyle/>
          <a:p>
            <a:pPr algn="ctr">
              <a:buFontTx/>
              <a:buNone/>
              <a:defRPr/>
            </a:pPr>
            <a:endParaRPr lang="en-US" altLang="en-US" sz="5400" b="1" dirty="0">
              <a:latin typeface="Calibri" panose="020F0502020204030204" pitchFamily="34" charset="0"/>
              <a:cs typeface="Calibri" panose="020F0502020204030204" pitchFamily="34" charset="0"/>
            </a:endParaRPr>
          </a:p>
          <a:p>
            <a:pPr algn="ctr">
              <a:buFontTx/>
              <a:buNone/>
              <a:defRPr/>
            </a:pPr>
            <a:r>
              <a:rPr lang="en-US" altLang="en-US" sz="5400" b="1" dirty="0">
                <a:solidFill>
                  <a:schemeClr val="accent6">
                    <a:lumMod val="50000"/>
                  </a:schemeClr>
                </a:solidFill>
                <a:latin typeface="Calibri" panose="020F0502020204030204" pitchFamily="34" charset="0"/>
                <a:cs typeface="Calibri" panose="020F0502020204030204" pitchFamily="34" charset="0"/>
              </a:rPr>
              <a:t>Asthma in Special Situations</a:t>
            </a:r>
            <a:endParaRPr lang="ar-SA" altLang="en-US" sz="5400" dirty="0">
              <a:solidFill>
                <a:schemeClr val="accent6">
                  <a:lumMod val="50000"/>
                </a:schemeClr>
              </a:solidFill>
              <a:latin typeface="Calibri" panose="020F050202020403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77CC5ADC-4F2B-47D2-B37E-6234BB684FB1}"/>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Asthma and pregnancy - 1</a:t>
            </a:r>
            <a:endParaRPr lang="ar-SA" altLang="en-US">
              <a:latin typeface="Calibri" panose="020F0502020204030204" pitchFamily="34" charset="0"/>
            </a:endParaRPr>
          </a:p>
        </p:txBody>
      </p:sp>
      <p:sp>
        <p:nvSpPr>
          <p:cNvPr id="95235" name="Content Placeholder 2">
            <a:extLst>
              <a:ext uri="{FF2B5EF4-FFF2-40B4-BE49-F238E27FC236}">
                <a16:creationId xmlns:a16="http://schemas.microsoft.com/office/drawing/2014/main" id="{9DB70A8B-276F-416D-AFDB-DE6ED0D9A3E8}"/>
              </a:ext>
            </a:extLst>
          </p:cNvPr>
          <p:cNvSpPr>
            <a:spLocks noGrp="1"/>
          </p:cNvSpPr>
          <p:nvPr>
            <p:ph idx="1"/>
          </p:nvPr>
        </p:nvSpPr>
        <p:spPr>
          <a:xfrm>
            <a:off x="657224" y="1635124"/>
            <a:ext cx="11153775" cy="4903788"/>
          </a:xfrm>
        </p:spPr>
        <p:txBody>
          <a:bodyPr>
            <a:normAutofit/>
          </a:bodyPr>
          <a:lstStyle/>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Unpredictable course: one third may have worsening of asthma control</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Maintaining adequate asthma control during pregnancy is essential </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Identifying and avoiding triggering factors should be the first step of therapy for asthma during pregnancy</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Continuous fetal monitoring in severe asthma exacerbation </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If anesthesia is required during labor, regional anesthesia is recommended whenever possible </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The use of prostaglandin F2α may be associated with severe bronchospasm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87FE88A2-01DE-40E4-A2F7-1B3917C760AB}"/>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Asthma and pregnancy - 2</a:t>
            </a:r>
            <a:endParaRPr lang="ar-SA" altLang="en-US">
              <a:latin typeface="Calibri" panose="020F0502020204030204" pitchFamily="34" charset="0"/>
            </a:endParaRPr>
          </a:p>
        </p:txBody>
      </p:sp>
      <p:sp>
        <p:nvSpPr>
          <p:cNvPr id="96259" name="Content Placeholder 2">
            <a:extLst>
              <a:ext uri="{FF2B5EF4-FFF2-40B4-BE49-F238E27FC236}">
                <a16:creationId xmlns:a16="http://schemas.microsoft.com/office/drawing/2014/main" id="{D0E9BE68-A9A8-4E54-8FD2-328697164D34}"/>
              </a:ext>
            </a:extLst>
          </p:cNvPr>
          <p:cNvSpPr>
            <a:spLocks noGrp="1"/>
          </p:cNvSpPr>
          <p:nvPr>
            <p:ph idx="1"/>
          </p:nvPr>
        </p:nvSpPr>
        <p:spPr>
          <a:xfrm>
            <a:off x="619125" y="1654175"/>
            <a:ext cx="10515600" cy="4351338"/>
          </a:xfrm>
        </p:spPr>
        <p:txBody>
          <a:bodyPr>
            <a:normAutofit/>
          </a:bodyPr>
          <a:lstStyle/>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Same stepwise approach as in non-pregnant patient. </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Salbutamol is the preferred SABA </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ICSs are the preferred controllers</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Use of ICS, theophylline, antihistamines, B2-agonists, and LTRA is generally safe</a:t>
            </a:r>
          </a:p>
          <a:p>
            <a:pPr>
              <a:lnSpc>
                <a:spcPct val="100000"/>
              </a:lnSpc>
              <a:buClr>
                <a:schemeClr val="accent6">
                  <a:lumMod val="50000"/>
                </a:schemeClr>
              </a:buClr>
              <a:defRPr/>
            </a:pPr>
            <a:r>
              <a:rPr lang="en-US" altLang="en-US" sz="2400" dirty="0">
                <a:latin typeface="Calibri" panose="020F0502020204030204" pitchFamily="34" charset="0"/>
                <a:cs typeface="Calibri" panose="020F0502020204030204" pitchFamily="34" charset="0"/>
              </a:rPr>
              <a:t>Acute exacerbations of asthma during pregnancy should be treated on the same outlines as in non-pregnant patients</a:t>
            </a:r>
            <a:endParaRPr lang="ar-SA" altLang="en-US" sz="2400" dirty="0">
              <a:latin typeface="Calibri" panose="020F0502020204030204"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a:extLst>
              <a:ext uri="{FF2B5EF4-FFF2-40B4-BE49-F238E27FC236}">
                <a16:creationId xmlns:a16="http://schemas.microsoft.com/office/drawing/2014/main" id="{39A117ED-2B59-4D12-9D05-A8A8ED24855C}"/>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Cough-variant asthma</a:t>
            </a:r>
            <a:endParaRPr lang="ar-SA" altLang="en-US">
              <a:latin typeface="Calibri" panose="020F0502020204030204" pitchFamily="34" charset="0"/>
            </a:endParaRPr>
          </a:p>
        </p:txBody>
      </p:sp>
      <p:sp>
        <p:nvSpPr>
          <p:cNvPr id="98307" name="Content Placeholder 2">
            <a:extLst>
              <a:ext uri="{FF2B5EF4-FFF2-40B4-BE49-F238E27FC236}">
                <a16:creationId xmlns:a16="http://schemas.microsoft.com/office/drawing/2014/main" id="{6DAE22C0-E432-4CFB-B1A0-4EB76084E0D0}"/>
              </a:ext>
            </a:extLst>
          </p:cNvPr>
          <p:cNvSpPr>
            <a:spLocks noGrp="1"/>
          </p:cNvSpPr>
          <p:nvPr>
            <p:ph idx="1"/>
          </p:nvPr>
        </p:nvSpPr>
        <p:spPr>
          <a:xfrm>
            <a:off x="628650" y="1568450"/>
            <a:ext cx="10515600" cy="4351338"/>
          </a:xfrm>
        </p:spPr>
        <p:txBody>
          <a:bodyPr>
            <a:normAutofit/>
          </a:bodyPr>
          <a:lstStyle/>
          <a:p>
            <a:pPr>
              <a:buClr>
                <a:schemeClr val="accent6">
                  <a:lumMod val="50000"/>
                </a:schemeClr>
              </a:buClr>
              <a:defRPr/>
            </a:pPr>
            <a:r>
              <a:rPr lang="en-US" altLang="en-US" sz="2400" dirty="0">
                <a:latin typeface="Calibri" panose="020F0502020204030204" pitchFamily="34" charset="0"/>
                <a:cs typeface="Calibri" panose="020F0502020204030204" pitchFamily="34" charset="0"/>
              </a:rPr>
              <a:t>Cough is the main symptom</a:t>
            </a: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It is common in children, and is often more problematic at night </a:t>
            </a: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Other diagnoses to be considered are:</a:t>
            </a:r>
          </a:p>
          <a:p>
            <a:pPr lvl="1">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Drug-induced cough caused by angiotensin-converting-enzyme inhibitors</a:t>
            </a:r>
          </a:p>
          <a:p>
            <a:pPr lvl="1">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GERD</a:t>
            </a:r>
          </a:p>
          <a:p>
            <a:pPr lvl="1">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Postnasal drip and chronic sinusitis</a:t>
            </a:r>
          </a:p>
          <a:p>
            <a:pPr>
              <a:buClr>
                <a:schemeClr val="accent6">
                  <a:lumMod val="50000"/>
                </a:schemeClr>
              </a:buClr>
              <a:defRPr/>
            </a:pPr>
            <a:r>
              <a:rPr lang="en-US" altLang="en-US" sz="2400" dirty="0">
                <a:latin typeface="Calibri" panose="020F0502020204030204" pitchFamily="34" charset="0"/>
                <a:cs typeface="Calibri" panose="020F0502020204030204" pitchFamily="34" charset="0"/>
              </a:rPr>
              <a:t>Treatment is similar to long-term management of asthma</a:t>
            </a:r>
            <a:endParaRPr lang="ar-SA" altLang="en-US" sz="2400" dirty="0">
              <a:latin typeface="Calibri" panose="020F050202020403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a:extLst>
              <a:ext uri="{FF2B5EF4-FFF2-40B4-BE49-F238E27FC236}">
                <a16:creationId xmlns:a16="http://schemas.microsoft.com/office/drawing/2014/main" id="{A38444D2-7D04-4809-8DBB-69FB46338E02}"/>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Exercise-induced Asthma</a:t>
            </a:r>
            <a:endParaRPr lang="ar-SA" altLang="en-US">
              <a:latin typeface="Calibri" panose="020F0502020204030204" pitchFamily="34" charset="0"/>
            </a:endParaRPr>
          </a:p>
        </p:txBody>
      </p:sp>
      <p:sp>
        <p:nvSpPr>
          <p:cNvPr id="99331" name="Content Placeholder 2">
            <a:extLst>
              <a:ext uri="{FF2B5EF4-FFF2-40B4-BE49-F238E27FC236}">
                <a16:creationId xmlns:a16="http://schemas.microsoft.com/office/drawing/2014/main" id="{98AE1A33-B7E8-436A-9049-13BDF00C5041}"/>
              </a:ext>
            </a:extLst>
          </p:cNvPr>
          <p:cNvSpPr>
            <a:spLocks noGrp="1"/>
          </p:cNvSpPr>
          <p:nvPr>
            <p:ph idx="1"/>
          </p:nvPr>
        </p:nvSpPr>
        <p:spPr>
          <a:xfrm>
            <a:off x="542925" y="1587500"/>
            <a:ext cx="10515600" cy="4351338"/>
          </a:xfrm>
        </p:spPr>
        <p:txBody>
          <a:bodyPr/>
          <a:lstStyle/>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Bronchoconstriction peaks within 10 to 15 minutes after completing the exercise and resolves within 60 minutes. </a:t>
            </a:r>
          </a:p>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Prevention: </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SABA before exercise</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Warm-up period before exercise</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Some patients may need maintenance therapy </a:t>
            </a:r>
          </a:p>
          <a:p>
            <a:pPr lvl="1">
              <a:lnSpc>
                <a:spcPct val="100000"/>
              </a:lnSpc>
              <a:defRPr/>
            </a:pPr>
            <a:r>
              <a:rPr lang="en-US" altLang="en-US" sz="2800" dirty="0">
                <a:solidFill>
                  <a:schemeClr val="accent6">
                    <a:lumMod val="75000"/>
                  </a:schemeClr>
                </a:solidFill>
                <a:latin typeface="Calibri" panose="020F0502020204030204" pitchFamily="34" charset="0"/>
                <a:cs typeface="Calibri" panose="020F0502020204030204" pitchFamily="34" charset="0"/>
              </a:rPr>
              <a:t>Regular use of LTRA may help in this condition especially in children</a:t>
            </a:r>
            <a:endParaRPr lang="ar-SA" altLang="en-US" dirty="0">
              <a:solidFill>
                <a:schemeClr val="accent6">
                  <a:lumMod val="75000"/>
                </a:schemeClr>
              </a:solidFill>
              <a:latin typeface="Calibri" panose="020F050202020403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a:extLst>
              <a:ext uri="{FF2B5EF4-FFF2-40B4-BE49-F238E27FC236}">
                <a16:creationId xmlns:a16="http://schemas.microsoft.com/office/drawing/2014/main" id="{B32F916C-7E9E-4267-821B-71CBE8CF6F96}"/>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Aspirin/NSAID induced Asthma</a:t>
            </a:r>
            <a:endParaRPr lang="ar-SA" altLang="en-US">
              <a:latin typeface="Calibri" panose="020F0502020204030204" pitchFamily="34" charset="0"/>
            </a:endParaRPr>
          </a:p>
        </p:txBody>
      </p:sp>
      <p:sp>
        <p:nvSpPr>
          <p:cNvPr id="100355" name="Content Placeholder 2">
            <a:extLst>
              <a:ext uri="{FF2B5EF4-FFF2-40B4-BE49-F238E27FC236}">
                <a16:creationId xmlns:a16="http://schemas.microsoft.com/office/drawing/2014/main" id="{C46883F4-06EB-4E06-A488-8AE68D633E2A}"/>
              </a:ext>
            </a:extLst>
          </p:cNvPr>
          <p:cNvSpPr>
            <a:spLocks noGrp="1"/>
          </p:cNvSpPr>
          <p:nvPr>
            <p:ph idx="1"/>
          </p:nvPr>
        </p:nvSpPr>
        <p:spPr>
          <a:xfrm>
            <a:off x="647699" y="1587499"/>
            <a:ext cx="10887075" cy="4951413"/>
          </a:xfrm>
        </p:spPr>
        <p:txBody>
          <a:bodyPr>
            <a:normAutofit fontScale="92500" lnSpcReduction="20000"/>
          </a:bodyPr>
          <a:lstStyle/>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Occurs in 10–20% of adults with asthma</a:t>
            </a:r>
          </a:p>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The majority experience first symptoms during the third to fourth decade. </a:t>
            </a:r>
          </a:p>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Once aspirin or NSAID hypersensitivity develops, it is present for life. </a:t>
            </a:r>
          </a:p>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Within 1-2 hours following ingestion of aspirin, an acute, severe attack may develop, and is usually accompanied by rhinorrhea, nasal obstruction, conjunctival irritation, and scarlet flush of the head and neck</a:t>
            </a:r>
          </a:p>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Prevention by avoidance of aspirin/NSAID</a:t>
            </a:r>
          </a:p>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They should be referred to an allergy specialist for aspirin desensitization</a:t>
            </a:r>
          </a:p>
          <a:p>
            <a:pPr>
              <a:lnSpc>
                <a:spcPct val="100000"/>
              </a:lnSpc>
              <a:buClr>
                <a:schemeClr val="accent6">
                  <a:lumMod val="75000"/>
                </a:schemeClr>
              </a:buClr>
              <a:defRPr/>
            </a:pPr>
            <a:r>
              <a:rPr lang="en-US" altLang="en-US" dirty="0">
                <a:latin typeface="Calibri" panose="020F0502020204030204" pitchFamily="34" charset="0"/>
                <a:cs typeface="Calibri" panose="020F0502020204030204" pitchFamily="34" charset="0"/>
              </a:rPr>
              <a:t>Aspirin and NSAID can be used in asthmatic patients who do not have aspirin induced asthma</a:t>
            </a:r>
            <a:endParaRPr lang="ar-SA" altLang="en-US" dirty="0">
              <a:latin typeface="Calibri" panose="020F050202020403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Content Placeholder 2">
            <a:extLst>
              <a:ext uri="{FF2B5EF4-FFF2-40B4-BE49-F238E27FC236}">
                <a16:creationId xmlns:a16="http://schemas.microsoft.com/office/drawing/2014/main" id="{010DB135-FAE1-4DDE-A4BD-FD59267D9FB4}"/>
              </a:ext>
            </a:extLst>
          </p:cNvPr>
          <p:cNvSpPr>
            <a:spLocks noGrp="1"/>
          </p:cNvSpPr>
          <p:nvPr>
            <p:ph idx="1"/>
          </p:nvPr>
        </p:nvSpPr>
        <p:spPr>
          <a:xfrm>
            <a:off x="695325" y="1616075"/>
            <a:ext cx="10515600" cy="4489450"/>
          </a:xfrm>
        </p:spPr>
        <p:txBody>
          <a:bodyPr>
            <a:normAutofit lnSpcReduction="10000"/>
          </a:bodyPr>
          <a:lstStyle/>
          <a:p>
            <a:pPr>
              <a:lnSpc>
                <a:spcPct val="100000"/>
              </a:lnSpc>
              <a:buClr>
                <a:schemeClr val="accent6">
                  <a:lumMod val="50000"/>
                </a:schemeClr>
              </a:buClr>
              <a:defRPr/>
            </a:pPr>
            <a:r>
              <a:rPr lang="en-US" altLang="en-US" dirty="0">
                <a:latin typeface="Calibri" panose="020F0502020204030204" pitchFamily="34" charset="0"/>
                <a:cs typeface="Calibri" panose="020F0502020204030204" pitchFamily="34" charset="0"/>
              </a:rPr>
              <a:t>GERD is more prevalent in asthmatics</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Mechanisms of GERD triggered asthma:</a:t>
            </a:r>
          </a:p>
          <a:p>
            <a:pPr lvl="1">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vagal mediated reflex</a:t>
            </a:r>
          </a:p>
          <a:p>
            <a:pPr lvl="1">
              <a:buClr>
                <a:schemeClr val="accent6">
                  <a:lumMod val="50000"/>
                </a:schemeClr>
              </a:buClr>
              <a:defRPr/>
            </a:pPr>
            <a:r>
              <a:rPr lang="en-US" altLang="en-US" sz="2800" dirty="0">
                <a:solidFill>
                  <a:schemeClr val="accent6">
                    <a:lumMod val="75000"/>
                  </a:schemeClr>
                </a:solidFill>
                <a:latin typeface="Calibri" panose="020F0502020204030204" pitchFamily="34" charset="0"/>
                <a:cs typeface="Calibri" panose="020F0502020204030204" pitchFamily="34" charset="0"/>
              </a:rPr>
              <a:t>reflux of micro-aspiration of gastric contents into the upper airways</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If GERD symptoms presents, a trial of GERD therapy for 6–8 weeks wit lifestyle modifications</a:t>
            </a:r>
          </a:p>
          <a:p>
            <a:pPr>
              <a:buClr>
                <a:schemeClr val="accent6">
                  <a:lumMod val="50000"/>
                </a:schemeClr>
              </a:buClr>
              <a:defRPr/>
            </a:pPr>
            <a:r>
              <a:rPr lang="en-US" altLang="en-US" dirty="0">
                <a:latin typeface="Calibri" panose="020F0502020204030204" pitchFamily="34" charset="0"/>
                <a:cs typeface="Calibri" panose="020F0502020204030204" pitchFamily="34" charset="0"/>
              </a:rPr>
              <a:t>Asymptomatic patients with uncontrolled asthma may not benefit from GERD therapy </a:t>
            </a:r>
            <a:endParaRPr lang="ar-SA" altLang="en-US" dirty="0">
              <a:latin typeface="Calibri" panose="020F0502020204030204" pitchFamily="34" charset="0"/>
            </a:endParaRPr>
          </a:p>
        </p:txBody>
      </p:sp>
      <p:sp>
        <p:nvSpPr>
          <p:cNvPr id="184322" name="Title 1">
            <a:extLst>
              <a:ext uri="{FF2B5EF4-FFF2-40B4-BE49-F238E27FC236}">
                <a16:creationId xmlns:a16="http://schemas.microsoft.com/office/drawing/2014/main" id="{18B66464-DC31-4334-B706-D19C8870B77E}"/>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GERD triggered asthma</a:t>
            </a:r>
            <a:endParaRPr lang="ar-SA" altLang="en-US">
              <a:latin typeface="Calibri" panose="020F0502020204030204"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Content Placeholder 2">
            <a:extLst>
              <a:ext uri="{FF2B5EF4-FFF2-40B4-BE49-F238E27FC236}">
                <a16:creationId xmlns:a16="http://schemas.microsoft.com/office/drawing/2014/main" id="{6EE9B316-BC6F-45F0-A9E9-E9473B396133}"/>
              </a:ext>
            </a:extLst>
          </p:cNvPr>
          <p:cNvSpPr>
            <a:spLocks noGrp="1"/>
          </p:cNvSpPr>
          <p:nvPr>
            <p:ph idx="1"/>
          </p:nvPr>
        </p:nvSpPr>
        <p:spPr>
          <a:xfrm>
            <a:off x="800100" y="1654175"/>
            <a:ext cx="10515600" cy="4351338"/>
          </a:xfrm>
        </p:spPr>
        <p:txBody>
          <a:bodyPr>
            <a:normAutofit/>
          </a:bodyPr>
          <a:lstStyle/>
          <a:p>
            <a:pPr>
              <a:lnSpc>
                <a:spcPct val="100000"/>
              </a:lnSpc>
              <a:defRPr/>
            </a:pPr>
            <a:r>
              <a:rPr lang="en-US" altLang="en-US" dirty="0">
                <a:latin typeface="Calibri" panose="020F0502020204030204" pitchFamily="34" charset="0"/>
                <a:cs typeface="Calibri" panose="020F0502020204030204" pitchFamily="34" charset="0"/>
              </a:rPr>
              <a:t>Some patients may have the "pseudo-steroid" resistance in patients with persistent symptoms despite high doses of ICS and other "non-steroidal" asthma therapy </a:t>
            </a:r>
          </a:p>
          <a:p>
            <a:pPr>
              <a:lnSpc>
                <a:spcPct val="100000"/>
              </a:lnSpc>
              <a:defRPr/>
            </a:pPr>
            <a:r>
              <a:rPr lang="en-US" altLang="en-US" dirty="0">
                <a:latin typeface="Calibri" panose="020F0502020204030204" pitchFamily="34" charset="0"/>
                <a:cs typeface="Calibri" panose="020F0502020204030204" pitchFamily="34" charset="0"/>
              </a:rPr>
              <a:t>The aim is to reach the best possible outcome as it may be difficult to achieve full control</a:t>
            </a:r>
          </a:p>
          <a:p>
            <a:pPr>
              <a:lnSpc>
                <a:spcPct val="100000"/>
              </a:lnSpc>
              <a:defRPr/>
            </a:pPr>
            <a:r>
              <a:rPr lang="en-US" altLang="en-US" dirty="0">
                <a:latin typeface="Calibri" panose="020F0502020204030204" pitchFamily="34" charset="0"/>
                <a:cs typeface="Calibri" panose="020F0502020204030204" pitchFamily="34" charset="0"/>
              </a:rPr>
              <a:t>Patients should be at maximum therapy is given (Step 5 therapy)</a:t>
            </a:r>
          </a:p>
          <a:p>
            <a:pPr>
              <a:lnSpc>
                <a:spcPct val="100000"/>
              </a:lnSpc>
              <a:defRPr/>
            </a:pPr>
            <a:r>
              <a:rPr lang="en-US" altLang="en-US" dirty="0">
                <a:latin typeface="Calibri" panose="020F0502020204030204" pitchFamily="34" charset="0"/>
                <a:cs typeface="Calibri" panose="020F0502020204030204" pitchFamily="34" charset="0"/>
              </a:rPr>
              <a:t>Anti-IgE treatment (Omalizumab) is given if the patients fulfill the criteria for this treatment</a:t>
            </a:r>
            <a:endParaRPr lang="en-US" altLang="en-US" dirty="0"/>
          </a:p>
        </p:txBody>
      </p:sp>
      <p:sp>
        <p:nvSpPr>
          <p:cNvPr id="188419" name="Title 1">
            <a:extLst>
              <a:ext uri="{FF2B5EF4-FFF2-40B4-BE49-F238E27FC236}">
                <a16:creationId xmlns:a16="http://schemas.microsoft.com/office/drawing/2014/main" id="{770E2115-389A-4D28-A400-67934170FF9E}"/>
              </a:ext>
            </a:extLst>
          </p:cNvPr>
          <p:cNvSpPr>
            <a:spLocks noGrp="1" noChangeArrowheads="1"/>
          </p:cNvSpPr>
          <p:nvPr>
            <p:ph type="title"/>
          </p:nvPr>
        </p:nvSpPr>
        <p:spPr/>
        <p:txBody>
          <a:bodyPr/>
          <a:lstStyle/>
          <a:p>
            <a:r>
              <a:rPr lang="en-US" altLang="en-US">
                <a:latin typeface="Calibri" panose="020F0502020204030204" pitchFamily="34" charset="0"/>
                <a:cs typeface="Calibri" panose="020F0502020204030204" pitchFamily="34" charset="0"/>
              </a:rPr>
              <a:t>Difficult to treat asthma (DTA) - 3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a:extLst>
              <a:ext uri="{FF2B5EF4-FFF2-40B4-BE49-F238E27FC236}">
                <a16:creationId xmlns:a16="http://schemas.microsoft.com/office/drawing/2014/main" id="{FAB6C1B0-14BE-4F15-AFA5-A594135D573A}"/>
              </a:ext>
            </a:extLst>
          </p:cNvPr>
          <p:cNvSpPr>
            <a:spLocks noGrp="1"/>
          </p:cNvSpPr>
          <p:nvPr>
            <p:ph idx="1"/>
          </p:nvPr>
        </p:nvSpPr>
        <p:spPr/>
        <p:txBody>
          <a:bodyPr/>
          <a:lstStyle/>
          <a:p>
            <a:pPr algn="ctr">
              <a:buFontTx/>
              <a:buNone/>
            </a:pPr>
            <a:endParaRPr lang="en-US" altLang="en-US" b="1" dirty="0">
              <a:latin typeface="Calibri" panose="020F0502020204030204" pitchFamily="34" charset="0"/>
              <a:cs typeface="Calibri" panose="020F0502020204030204" pitchFamily="34" charset="0"/>
            </a:endParaRPr>
          </a:p>
          <a:p>
            <a:pPr algn="ctr">
              <a:buFontTx/>
              <a:buNone/>
            </a:pPr>
            <a:r>
              <a:rPr lang="en-US" altLang="en-US" sz="4400" b="1" dirty="0">
                <a:solidFill>
                  <a:schemeClr val="accent6">
                    <a:lumMod val="50000"/>
                  </a:schemeClr>
                </a:solidFill>
                <a:latin typeface="Calibri" panose="020F0502020204030204" pitchFamily="34" charset="0"/>
                <a:cs typeface="Calibri" panose="020F0502020204030204" pitchFamily="34" charset="0"/>
              </a:rPr>
              <a:t>Management of Acute Asthma</a:t>
            </a:r>
          </a:p>
          <a:p>
            <a:endParaRPr lang="ar-SA" altLang="en-US" dirty="0">
              <a:latin typeface="Calibri" panose="020F0502020204030204"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01BA80A-B943-45B1-B46E-56C91F6D23E5}"/>
              </a:ext>
            </a:extLst>
          </p:cNvPr>
          <p:cNvSpPr>
            <a:spLocks noGrp="1"/>
          </p:cNvSpPr>
          <p:nvPr>
            <p:ph type="title"/>
          </p:nvPr>
        </p:nvSpPr>
        <p:spPr/>
        <p:txBody>
          <a:bodyPr/>
          <a:lstStyle/>
          <a:p>
            <a:r>
              <a:rPr lang="en-US" altLang="en-US" dirty="0"/>
              <a:t>Acute Asthma in Adults</a:t>
            </a:r>
          </a:p>
        </p:txBody>
      </p:sp>
      <p:sp>
        <p:nvSpPr>
          <p:cNvPr id="45059" name="Content Placeholder 2">
            <a:extLst>
              <a:ext uri="{FF2B5EF4-FFF2-40B4-BE49-F238E27FC236}">
                <a16:creationId xmlns:a16="http://schemas.microsoft.com/office/drawing/2014/main" id="{54E91B80-1773-48A2-9B3C-D58068977BF1}"/>
              </a:ext>
            </a:extLst>
          </p:cNvPr>
          <p:cNvSpPr>
            <a:spLocks noGrp="1"/>
          </p:cNvSpPr>
          <p:nvPr>
            <p:ph idx="1"/>
          </p:nvPr>
        </p:nvSpPr>
        <p:spPr>
          <a:xfrm>
            <a:off x="466530" y="1403349"/>
            <a:ext cx="11028784" cy="5135563"/>
          </a:xfrm>
        </p:spPr>
        <p:txBody>
          <a:bodyPr>
            <a:normAutofit/>
          </a:bodyPr>
          <a:lstStyle/>
          <a:p>
            <a:r>
              <a:rPr lang="en-US" altLang="en-US" dirty="0">
                <a:latin typeface="Calibri" panose="020F0502020204030204" pitchFamily="34" charset="0"/>
                <a:cs typeface="Calibri" panose="020F0502020204030204" pitchFamily="34" charset="0"/>
              </a:rPr>
              <a:t>Most patients who present with an acute asthma exacerbation have chronic uncontrolled asthma</a:t>
            </a:r>
          </a:p>
          <a:p>
            <a:r>
              <a:rPr lang="en-US" altLang="en-US" dirty="0">
                <a:latin typeface="Calibri" panose="020F0502020204030204" pitchFamily="34" charset="0"/>
                <a:cs typeface="Calibri" panose="020F0502020204030204" pitchFamily="34" charset="0"/>
              </a:rPr>
              <a:t>The following should be carefully checked: </a:t>
            </a:r>
          </a:p>
          <a:p>
            <a:pPr lvl="1"/>
            <a:r>
              <a:rPr lang="en-US" altLang="en-US" sz="2800" dirty="0">
                <a:latin typeface="Calibri" panose="020F0502020204030204" pitchFamily="34" charset="0"/>
                <a:cs typeface="Calibri" panose="020F0502020204030204" pitchFamily="34" charset="0"/>
              </a:rPr>
              <a:t>previous history of near fatal asthma</a:t>
            </a:r>
          </a:p>
          <a:p>
            <a:pPr lvl="1"/>
            <a:r>
              <a:rPr lang="en-US" altLang="en-US" sz="2800" dirty="0">
                <a:latin typeface="Calibri" panose="020F0502020204030204" pitchFamily="34" charset="0"/>
                <a:cs typeface="Calibri" panose="020F0502020204030204" pitchFamily="34" charset="0"/>
              </a:rPr>
              <a:t>patient taking three or more medications</a:t>
            </a:r>
          </a:p>
          <a:p>
            <a:pPr lvl="1"/>
            <a:r>
              <a:rPr lang="en-US" altLang="en-US" sz="2800" dirty="0">
                <a:latin typeface="Calibri" panose="020F0502020204030204" pitchFamily="34" charset="0"/>
                <a:cs typeface="Calibri" panose="020F0502020204030204" pitchFamily="34" charset="0"/>
              </a:rPr>
              <a:t>heavy use of SABA and frequent ER visits</a:t>
            </a:r>
          </a:p>
          <a:p>
            <a:r>
              <a:rPr lang="en-US" altLang="en-US" dirty="0">
                <a:latin typeface="Calibri" panose="020F0502020204030204" pitchFamily="34" charset="0"/>
                <a:cs typeface="Calibri" panose="020F0502020204030204" pitchFamily="34" charset="0"/>
              </a:rPr>
              <a:t>Patient should be assessed to determine the severity of acute attacks </a:t>
            </a:r>
          </a:p>
          <a:p>
            <a:r>
              <a:rPr lang="en-US" altLang="en-US" dirty="0">
                <a:latin typeface="Calibri" panose="020F0502020204030204" pitchFamily="34" charset="0"/>
                <a:cs typeface="Calibri" panose="020F0502020204030204" pitchFamily="34" charset="0"/>
              </a:rPr>
              <a:t>PEF and pulse oximetry measurements are complementary to history taking and physical examination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7EEE372-9B8A-46F8-9C3B-39E6D6EE831F}"/>
              </a:ext>
            </a:extLst>
          </p:cNvPr>
          <p:cNvGraphicFramePr>
            <a:graphicFrameLocks noChangeAspect="1"/>
          </p:cNvGraphicFramePr>
          <p:nvPr>
            <p:custDataLst>
              <p:tags r:id="rId1"/>
            </p:custDataLst>
            <p:extLst>
              <p:ext uri="{D42A27DB-BD31-4B8C-83A1-F6EECF244321}">
                <p14:modId xmlns:p14="http://schemas.microsoft.com/office/powerpoint/2010/main" val="791204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DCFD0F5C-CA84-4014-AE8D-26E705DC9FD9}"/>
              </a:ext>
            </a:extLst>
          </p:cNvPr>
          <p:cNvPicPr>
            <a:picLocks noChangeAspect="1"/>
          </p:cNvPicPr>
          <p:nvPr/>
        </p:nvPicPr>
        <p:blipFill>
          <a:blip r:embed="rId5"/>
          <a:stretch>
            <a:fillRect/>
          </a:stretch>
        </p:blipFill>
        <p:spPr>
          <a:xfrm>
            <a:off x="1887819" y="129115"/>
            <a:ext cx="8189242" cy="659977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B4CD443-9CB4-4AB1-909D-4F2F385A0313}"/>
              </a:ext>
            </a:extLst>
          </p:cNvPr>
          <p:cNvGraphicFramePr>
            <a:graphicFrameLocks noChangeAspect="1"/>
          </p:cNvGraphicFramePr>
          <p:nvPr>
            <p:custDataLst>
              <p:tags r:id="rId1"/>
            </p:custDataLst>
            <p:extLst>
              <p:ext uri="{D42A27DB-BD31-4B8C-83A1-F6EECF244321}">
                <p14:modId xmlns:p14="http://schemas.microsoft.com/office/powerpoint/2010/main" val="23607152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106" name="Title 1">
            <a:extLst>
              <a:ext uri="{FF2B5EF4-FFF2-40B4-BE49-F238E27FC236}">
                <a16:creationId xmlns:a16="http://schemas.microsoft.com/office/drawing/2014/main" id="{A05C6DD8-2F8D-4D56-9785-2BF42CB9495B}"/>
              </a:ext>
            </a:extLst>
          </p:cNvPr>
          <p:cNvSpPr>
            <a:spLocks noGrp="1"/>
          </p:cNvSpPr>
          <p:nvPr>
            <p:ph type="title"/>
          </p:nvPr>
        </p:nvSpPr>
        <p:spPr/>
        <p:txBody>
          <a:bodyPr vert="horz">
            <a:normAutofit/>
          </a:bodyPr>
          <a:lstStyle/>
          <a:p>
            <a:r>
              <a:rPr lang="en-US" altLang="en-US" dirty="0"/>
              <a:t>Initial Assessment of Acute Asthma</a:t>
            </a:r>
            <a:endParaRPr lang="ar-SA" altLang="en-US" dirty="0"/>
          </a:p>
        </p:txBody>
      </p:sp>
      <p:pic>
        <p:nvPicPr>
          <p:cNvPr id="5" name="Picture 4">
            <a:extLst>
              <a:ext uri="{FF2B5EF4-FFF2-40B4-BE49-F238E27FC236}">
                <a16:creationId xmlns:a16="http://schemas.microsoft.com/office/drawing/2014/main" id="{53B08F9A-D408-4500-B09C-CD4D0DE69795}"/>
              </a:ext>
            </a:extLst>
          </p:cNvPr>
          <p:cNvPicPr>
            <a:picLocks noChangeAspect="1"/>
          </p:cNvPicPr>
          <p:nvPr/>
        </p:nvPicPr>
        <p:blipFill>
          <a:blip r:embed="rId6"/>
          <a:stretch>
            <a:fillRect/>
          </a:stretch>
        </p:blipFill>
        <p:spPr>
          <a:xfrm>
            <a:off x="513184" y="1840634"/>
            <a:ext cx="10953750" cy="3665768"/>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20396A2-A708-4CCF-8CC0-4797C43DF2E9}"/>
              </a:ext>
            </a:extLst>
          </p:cNvPr>
          <p:cNvGraphicFramePr>
            <a:graphicFrameLocks noChangeAspect="1"/>
          </p:cNvGraphicFramePr>
          <p:nvPr>
            <p:custDataLst>
              <p:tags r:id="rId1"/>
            </p:custDataLst>
            <p:extLst>
              <p:ext uri="{D42A27DB-BD31-4B8C-83A1-F6EECF244321}">
                <p14:modId xmlns:p14="http://schemas.microsoft.com/office/powerpoint/2010/main" val="12007953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8130" name="Title 1">
            <a:extLst>
              <a:ext uri="{FF2B5EF4-FFF2-40B4-BE49-F238E27FC236}">
                <a16:creationId xmlns:a16="http://schemas.microsoft.com/office/drawing/2014/main" id="{BEC86E37-E225-4960-B8E2-CA5C52015CB9}"/>
              </a:ext>
            </a:extLst>
          </p:cNvPr>
          <p:cNvSpPr>
            <a:spLocks noGrp="1"/>
          </p:cNvSpPr>
          <p:nvPr>
            <p:ph type="title"/>
          </p:nvPr>
        </p:nvSpPr>
        <p:spPr/>
        <p:txBody>
          <a:bodyPr vert="horz">
            <a:normAutofit/>
          </a:bodyPr>
          <a:lstStyle/>
          <a:p>
            <a:r>
              <a:rPr lang="en-US" altLang="en-US" dirty="0">
                <a:latin typeface="Calibri" panose="020F0502020204030204" pitchFamily="34" charset="0"/>
              </a:rPr>
              <a:t>Medications used in acute asthma</a:t>
            </a:r>
            <a:endParaRPr lang="ar-SA" altLang="en-US" dirty="0">
              <a:latin typeface="Calibri" panose="020F0502020204030204" pitchFamily="34" charset="0"/>
            </a:endParaRPr>
          </a:p>
        </p:txBody>
      </p:sp>
      <p:sp>
        <p:nvSpPr>
          <p:cNvPr id="48131" name="Content Placeholder 2">
            <a:extLst>
              <a:ext uri="{FF2B5EF4-FFF2-40B4-BE49-F238E27FC236}">
                <a16:creationId xmlns:a16="http://schemas.microsoft.com/office/drawing/2014/main" id="{8E5503BE-B402-4849-96DB-34DE075984B6}"/>
              </a:ext>
            </a:extLst>
          </p:cNvPr>
          <p:cNvSpPr>
            <a:spLocks noGrp="1"/>
          </p:cNvSpPr>
          <p:nvPr>
            <p:ph idx="1"/>
          </p:nvPr>
        </p:nvSpPr>
        <p:spPr>
          <a:xfrm>
            <a:off x="707571" y="1489723"/>
            <a:ext cx="10515600" cy="4351338"/>
          </a:xfrm>
        </p:spPr>
        <p:txBody>
          <a:bodyPr>
            <a:normAutofit lnSpcReduction="10000"/>
          </a:bodyPr>
          <a:lstStyle/>
          <a:p>
            <a:pPr>
              <a:buFontTx/>
              <a:buNone/>
            </a:pPr>
            <a:r>
              <a:rPr lang="en-US" altLang="en-US" sz="3600" b="1" dirty="0">
                <a:solidFill>
                  <a:schemeClr val="accent6">
                    <a:lumMod val="75000"/>
                  </a:schemeClr>
                </a:solidFill>
                <a:latin typeface="Calibri" panose="020F0502020204030204" pitchFamily="34" charset="0"/>
                <a:cs typeface="Calibri" panose="020F0502020204030204" pitchFamily="34" charset="0"/>
              </a:rPr>
              <a:t>Oxygen</a:t>
            </a:r>
          </a:p>
          <a:p>
            <a:pPr>
              <a:buClr>
                <a:schemeClr val="accent6">
                  <a:lumMod val="50000"/>
                </a:schemeClr>
              </a:buClr>
            </a:pPr>
            <a:r>
              <a:rPr lang="en-US" altLang="en-US" dirty="0">
                <a:latin typeface="Calibri" panose="020F0502020204030204" pitchFamily="34" charset="0"/>
                <a:cs typeface="Calibri" panose="020F0502020204030204" pitchFamily="34" charset="0"/>
              </a:rPr>
              <a:t>High concentration of inspired oxygen to correct hypoxemia (do not miss COPD)</a:t>
            </a:r>
          </a:p>
          <a:p>
            <a:pPr>
              <a:buClr>
                <a:schemeClr val="accent6">
                  <a:lumMod val="50000"/>
                </a:schemeClr>
              </a:buClr>
            </a:pPr>
            <a:r>
              <a:rPr lang="en-US" altLang="en-US" dirty="0">
                <a:latin typeface="Calibri" panose="020F0502020204030204" pitchFamily="34" charset="0"/>
                <a:cs typeface="Calibri" panose="020F0502020204030204" pitchFamily="34" charset="0"/>
              </a:rPr>
              <a:t>Pulse oximetry should be used to tailor oxygen therapy</a:t>
            </a:r>
          </a:p>
          <a:p>
            <a:pPr>
              <a:buClr>
                <a:schemeClr val="accent6">
                  <a:lumMod val="50000"/>
                </a:schemeClr>
              </a:buClr>
            </a:pPr>
            <a:r>
              <a:rPr lang="en-US" altLang="en-US" dirty="0">
                <a:latin typeface="Calibri" panose="020F0502020204030204" pitchFamily="34" charset="0"/>
                <a:cs typeface="Calibri" panose="020F0502020204030204" pitchFamily="34" charset="0"/>
              </a:rPr>
              <a:t>Failure to achieve oxygen saturations of more than 92% is a good predictor of the need for hospitalization</a:t>
            </a:r>
          </a:p>
          <a:p>
            <a:pPr>
              <a:buClr>
                <a:schemeClr val="accent6">
                  <a:lumMod val="50000"/>
                </a:schemeClr>
              </a:buClr>
            </a:pPr>
            <a:r>
              <a:rPr lang="en-US" altLang="en-US" dirty="0">
                <a:latin typeface="Calibri" panose="020F0502020204030204" pitchFamily="34" charset="0"/>
                <a:cs typeface="Calibri" panose="020F0502020204030204" pitchFamily="34" charset="0"/>
              </a:rPr>
              <a:t>Normal or high PaCO</a:t>
            </a:r>
            <a:r>
              <a:rPr lang="en-US" altLang="en-US" baseline="-25000" dirty="0">
                <a:latin typeface="Calibri" panose="020F0502020204030204" pitchFamily="34" charset="0"/>
                <a:cs typeface="Calibri" panose="020F0502020204030204" pitchFamily="34" charset="0"/>
              </a:rPr>
              <a:t>2</a:t>
            </a:r>
            <a:r>
              <a:rPr lang="en-US" altLang="en-US" dirty="0">
                <a:latin typeface="Calibri" panose="020F0502020204030204" pitchFamily="34" charset="0"/>
                <a:cs typeface="Calibri" panose="020F0502020204030204" pitchFamily="34" charset="0"/>
              </a:rPr>
              <a:t> is an indication of a severe attack, and need for specialist consultation</a:t>
            </a:r>
            <a:endParaRPr lang="ar-SA" altLang="en-US" dirty="0">
              <a:latin typeface="Calibri" panose="020F050202020403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A583DE92-A3FE-4E41-816C-BB2BCA95C1E1}"/>
              </a:ext>
            </a:extLst>
          </p:cNvPr>
          <p:cNvSpPr>
            <a:spLocks noGrp="1"/>
          </p:cNvSpPr>
          <p:nvPr>
            <p:ph type="title"/>
          </p:nvPr>
        </p:nvSpPr>
        <p:spPr/>
        <p:txBody>
          <a:bodyPr/>
          <a:lstStyle/>
          <a:p>
            <a:r>
              <a:rPr lang="en-US" altLang="en-US" dirty="0">
                <a:latin typeface="Calibri" panose="020F0502020204030204" pitchFamily="34" charset="0"/>
                <a:cs typeface="Calibri" panose="020F0502020204030204" pitchFamily="34" charset="0"/>
              </a:rPr>
              <a:t>Bronchodilators</a:t>
            </a:r>
            <a:endParaRPr lang="ar-SA" altLang="en-US" dirty="0">
              <a:latin typeface="Calibri" panose="020F0502020204030204" pitchFamily="34" charset="0"/>
            </a:endParaRPr>
          </a:p>
        </p:txBody>
      </p:sp>
      <p:sp>
        <p:nvSpPr>
          <p:cNvPr id="49155" name="Content Placeholder 2">
            <a:extLst>
              <a:ext uri="{FF2B5EF4-FFF2-40B4-BE49-F238E27FC236}">
                <a16:creationId xmlns:a16="http://schemas.microsoft.com/office/drawing/2014/main" id="{769E027E-BD55-40D2-9A7D-A0E7F0560FF2}"/>
              </a:ext>
            </a:extLst>
          </p:cNvPr>
          <p:cNvSpPr>
            <a:spLocks noGrp="1"/>
          </p:cNvSpPr>
          <p:nvPr>
            <p:ph idx="1"/>
          </p:nvPr>
        </p:nvSpPr>
        <p:spPr/>
        <p:txBody>
          <a:bodyPr/>
          <a:lstStyle/>
          <a:p>
            <a:pPr>
              <a:buClr>
                <a:schemeClr val="accent6">
                  <a:lumMod val="50000"/>
                </a:schemeClr>
              </a:buClr>
            </a:pPr>
            <a:r>
              <a:rPr lang="en-US" altLang="en-US" dirty="0">
                <a:latin typeface="Calibri" panose="020F0502020204030204" pitchFamily="34" charset="0"/>
                <a:cs typeface="Calibri" panose="020F0502020204030204" pitchFamily="34" charset="0"/>
              </a:rPr>
              <a:t>Inhaled salbutamol is the preferred choice</a:t>
            </a:r>
          </a:p>
          <a:p>
            <a:pPr>
              <a:buClr>
                <a:schemeClr val="accent6">
                  <a:lumMod val="50000"/>
                </a:schemeClr>
              </a:buClr>
            </a:pPr>
            <a:r>
              <a:rPr lang="en-US" altLang="en-US" dirty="0">
                <a:latin typeface="Calibri" panose="020F0502020204030204" pitchFamily="34" charset="0"/>
                <a:cs typeface="Calibri" panose="020F0502020204030204" pitchFamily="34" charset="0"/>
              </a:rPr>
              <a:t>Repeated doses is recommended at 15–30 minute intervals. </a:t>
            </a:r>
          </a:p>
          <a:p>
            <a:pPr>
              <a:buClr>
                <a:schemeClr val="accent6">
                  <a:lumMod val="50000"/>
                </a:schemeClr>
              </a:buClr>
            </a:pPr>
            <a:r>
              <a:rPr lang="en-US" altLang="en-US" dirty="0">
                <a:latin typeface="Calibri" panose="020F0502020204030204" pitchFamily="34" charset="0"/>
                <a:cs typeface="Calibri" panose="020F0502020204030204" pitchFamily="34" charset="0"/>
              </a:rPr>
              <a:t>Alternatively, continuous nebulization (Salbutamol at 5–10 mg/hour) may be used for one hour if there is an inadequate response to initial treatment.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FBDA0134-167C-4EF9-9626-31DED60D4557}"/>
              </a:ext>
            </a:extLst>
          </p:cNvPr>
          <p:cNvSpPr>
            <a:spLocks noGrp="1"/>
          </p:cNvSpPr>
          <p:nvPr>
            <p:ph type="title"/>
          </p:nvPr>
        </p:nvSpPr>
        <p:spPr/>
        <p:txBody>
          <a:bodyPr/>
          <a:lstStyle/>
          <a:p>
            <a:r>
              <a:rPr lang="en-US" altLang="en-US">
                <a:latin typeface="Calibri" panose="020F0502020204030204" pitchFamily="34" charset="0"/>
                <a:cs typeface="Calibri" panose="020F0502020204030204" pitchFamily="34" charset="0"/>
              </a:rPr>
              <a:t>Bronchodilators</a:t>
            </a:r>
            <a:endParaRPr lang="ar-SA" altLang="en-US">
              <a:latin typeface="Calibri" panose="020F0502020204030204" pitchFamily="34" charset="0"/>
            </a:endParaRPr>
          </a:p>
        </p:txBody>
      </p:sp>
      <p:sp>
        <p:nvSpPr>
          <p:cNvPr id="50179" name="Content Placeholder 2">
            <a:extLst>
              <a:ext uri="{FF2B5EF4-FFF2-40B4-BE49-F238E27FC236}">
                <a16:creationId xmlns:a16="http://schemas.microsoft.com/office/drawing/2014/main" id="{4A4BBBFF-7EDF-4EB3-A85B-FB781B16E82F}"/>
              </a:ext>
            </a:extLst>
          </p:cNvPr>
          <p:cNvSpPr>
            <a:spLocks noGrp="1"/>
          </p:cNvSpPr>
          <p:nvPr>
            <p:ph idx="1"/>
          </p:nvPr>
        </p:nvSpPr>
        <p:spPr/>
        <p:txBody>
          <a:bodyPr/>
          <a:lstStyle/>
          <a:p>
            <a:pPr>
              <a:buClr>
                <a:schemeClr val="accent6">
                  <a:lumMod val="50000"/>
                </a:schemeClr>
              </a:buClr>
            </a:pPr>
            <a:r>
              <a:rPr lang="en-US" altLang="en-US" dirty="0">
                <a:latin typeface="Calibri" panose="020F0502020204030204" pitchFamily="34" charset="0"/>
                <a:cs typeface="Calibri" panose="020F0502020204030204" pitchFamily="34" charset="0"/>
              </a:rPr>
              <a:t>Patients who are able to use the inhaler devices, 6–12 puffs of MDI with a spacer are equivalent to 2.5 mg of Salbutamol by nebulizer</a:t>
            </a:r>
          </a:p>
          <a:p>
            <a:pPr>
              <a:buClr>
                <a:schemeClr val="accent6">
                  <a:lumMod val="50000"/>
                </a:schemeClr>
              </a:buClr>
            </a:pPr>
            <a:r>
              <a:rPr lang="en-US" altLang="en-US" dirty="0">
                <a:latin typeface="Calibri" panose="020F0502020204030204" pitchFamily="34" charset="0"/>
                <a:cs typeface="Calibri" panose="020F0502020204030204" pitchFamily="34" charset="0"/>
              </a:rPr>
              <a:t>In moderate to severe acute asthma, combining ipratropium bromide with Salbutamol has some additional bronchodilation effects, in reducing hospitalizations and greater improvement in PEF or FEV</a:t>
            </a:r>
            <a:r>
              <a:rPr lang="en-US" altLang="en-US" baseline="-25000" dirty="0">
                <a:latin typeface="Calibri" panose="020F0502020204030204" pitchFamily="34" charset="0"/>
                <a:cs typeface="Calibri" panose="020F0502020204030204" pitchFamily="34" charset="0"/>
              </a:rPr>
              <a:t>1</a:t>
            </a:r>
            <a:endParaRPr lang="ar-SA" altLang="en-US" baseline="-25000" dirty="0">
              <a:latin typeface="Calibri" panose="020F0502020204030204" pitchFamily="34" charset="0"/>
            </a:endParaRPr>
          </a:p>
          <a:p>
            <a:endParaRPr lang="ar-SA" altLang="en-US" dirty="0">
              <a:latin typeface="Calibri" panose="020F0502020204030204"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004E03-94DE-4D4D-8C11-2E4E8B507D7B}"/>
              </a:ext>
            </a:extLst>
          </p:cNvPr>
          <p:cNvGraphicFramePr>
            <a:graphicFrameLocks noChangeAspect="1"/>
          </p:cNvGraphicFramePr>
          <p:nvPr>
            <p:custDataLst>
              <p:tags r:id="rId1"/>
            </p:custDataLst>
            <p:extLst>
              <p:ext uri="{D42A27DB-BD31-4B8C-83A1-F6EECF244321}">
                <p14:modId xmlns:p14="http://schemas.microsoft.com/office/powerpoint/2010/main" val="162709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1202" name="Title 1">
            <a:extLst>
              <a:ext uri="{FF2B5EF4-FFF2-40B4-BE49-F238E27FC236}">
                <a16:creationId xmlns:a16="http://schemas.microsoft.com/office/drawing/2014/main" id="{4EC973FA-A532-4253-9B1A-73446DEBF377}"/>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Steroid Therapy</a:t>
            </a:r>
            <a:endParaRPr lang="ar-SA" altLang="en-US" dirty="0">
              <a:latin typeface="Calibri" panose="020F0502020204030204" pitchFamily="34" charset="0"/>
            </a:endParaRPr>
          </a:p>
        </p:txBody>
      </p:sp>
      <p:sp>
        <p:nvSpPr>
          <p:cNvPr id="51203" name="Content Placeholder 2">
            <a:extLst>
              <a:ext uri="{FF2B5EF4-FFF2-40B4-BE49-F238E27FC236}">
                <a16:creationId xmlns:a16="http://schemas.microsoft.com/office/drawing/2014/main" id="{9755526F-17F9-44AD-91C2-E0A2179093E9}"/>
              </a:ext>
            </a:extLst>
          </p:cNvPr>
          <p:cNvSpPr>
            <a:spLocks noGrp="1"/>
          </p:cNvSpPr>
          <p:nvPr>
            <p:ph idx="1"/>
          </p:nvPr>
        </p:nvSpPr>
        <p:spPr/>
        <p:txBody>
          <a:bodyPr/>
          <a:lstStyle/>
          <a:p>
            <a:r>
              <a:rPr lang="en-US" altLang="en-US" dirty="0">
                <a:latin typeface="Calibri" panose="020F0502020204030204" pitchFamily="34" charset="0"/>
                <a:cs typeface="Calibri" panose="020F0502020204030204" pitchFamily="34" charset="0"/>
              </a:rPr>
              <a:t>Systemic steroids: reduce relapses and subsequent hospital admission</a:t>
            </a:r>
          </a:p>
          <a:p>
            <a:r>
              <a:rPr lang="en-US" altLang="en-US" dirty="0">
                <a:latin typeface="Calibri" panose="020F0502020204030204" pitchFamily="34" charset="0"/>
                <a:cs typeface="Calibri" panose="020F0502020204030204" pitchFamily="34" charset="0"/>
              </a:rPr>
              <a:t>Oral steroid is equivalent injected steroids</a:t>
            </a:r>
          </a:p>
          <a:p>
            <a:r>
              <a:rPr lang="en-US" altLang="en-US" dirty="0">
                <a:latin typeface="Calibri" panose="020F0502020204030204" pitchFamily="34" charset="0"/>
                <a:cs typeface="Calibri" panose="020F0502020204030204" pitchFamily="34" charset="0"/>
              </a:rPr>
              <a:t>Oral prednisolone: 40–60 mg daily</a:t>
            </a:r>
          </a:p>
          <a:p>
            <a:r>
              <a:rPr lang="en-US" altLang="en-US" dirty="0">
                <a:latin typeface="Calibri" panose="020F0502020204030204" pitchFamily="34" charset="0"/>
                <a:cs typeface="Calibri" panose="020F0502020204030204" pitchFamily="34" charset="0"/>
              </a:rPr>
              <a:t>Systemic steroids should be given for seven days for adults and three to five days for</a:t>
            </a:r>
            <a:endParaRPr lang="ar-SA" altLang="en-US" dirty="0">
              <a:latin typeface="Calibri" panose="020F050202020403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ABA7667-08F2-4329-8BEF-BABB64DED997}"/>
              </a:ext>
            </a:extLst>
          </p:cNvPr>
          <p:cNvGraphicFramePr>
            <a:graphicFrameLocks noChangeAspect="1"/>
          </p:cNvGraphicFramePr>
          <p:nvPr>
            <p:custDataLst>
              <p:tags r:id="rId1"/>
            </p:custDataLst>
            <p:extLst>
              <p:ext uri="{D42A27DB-BD31-4B8C-83A1-F6EECF244321}">
                <p14:modId xmlns:p14="http://schemas.microsoft.com/office/powerpoint/2010/main" val="26624971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2226" name="Title 1">
            <a:extLst>
              <a:ext uri="{FF2B5EF4-FFF2-40B4-BE49-F238E27FC236}">
                <a16:creationId xmlns:a16="http://schemas.microsoft.com/office/drawing/2014/main" id="{A2B96DE3-3F54-4CE9-889B-E014FA7A85F2}"/>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Magnesium Sulphate</a:t>
            </a:r>
            <a:endParaRPr lang="ar-SA" altLang="en-US" dirty="0">
              <a:latin typeface="Calibri" panose="020F0502020204030204" pitchFamily="34" charset="0"/>
            </a:endParaRPr>
          </a:p>
        </p:txBody>
      </p:sp>
      <p:sp>
        <p:nvSpPr>
          <p:cNvPr id="52227" name="Content Placeholder 2">
            <a:extLst>
              <a:ext uri="{FF2B5EF4-FFF2-40B4-BE49-F238E27FC236}">
                <a16:creationId xmlns:a16="http://schemas.microsoft.com/office/drawing/2014/main" id="{6CAFEACC-459F-47C2-A76D-2B00DB058BE0}"/>
              </a:ext>
            </a:extLst>
          </p:cNvPr>
          <p:cNvSpPr>
            <a:spLocks noGrp="1"/>
          </p:cNvSpPr>
          <p:nvPr>
            <p:ph idx="1"/>
          </p:nvPr>
        </p:nvSpPr>
        <p:spPr/>
        <p:txBody>
          <a:bodyPr/>
          <a:lstStyle/>
          <a:p>
            <a:pPr>
              <a:buClr>
                <a:schemeClr val="accent6">
                  <a:lumMod val="50000"/>
                </a:schemeClr>
              </a:buClr>
            </a:pPr>
            <a:r>
              <a:rPr lang="en-US" altLang="en-US" dirty="0">
                <a:latin typeface="Calibri" panose="020F0502020204030204" pitchFamily="34" charset="0"/>
                <a:cs typeface="Calibri" panose="020F0502020204030204" pitchFamily="34" charset="0"/>
              </a:rPr>
              <a:t>A single dose of IV magnesium sulphate (1.2–2 gm IV infusion over 20 mins) is safe and effective</a:t>
            </a:r>
          </a:p>
          <a:p>
            <a:pPr>
              <a:buClr>
                <a:schemeClr val="accent6">
                  <a:lumMod val="50000"/>
                </a:schemeClr>
              </a:buClr>
            </a:pPr>
            <a:r>
              <a:rPr lang="en-US" altLang="en-US" dirty="0">
                <a:latin typeface="Calibri" panose="020F0502020204030204" pitchFamily="34" charset="0"/>
                <a:cs typeface="Calibri" panose="020F0502020204030204" pitchFamily="34" charset="0"/>
              </a:rPr>
              <a:t>Routine use of IV magnesium sulphate in patients with acute asthma presenting to emergency department is not recommended.</a:t>
            </a:r>
          </a:p>
          <a:p>
            <a:pPr>
              <a:buClr>
                <a:schemeClr val="accent6">
                  <a:lumMod val="50000"/>
                </a:schemeClr>
              </a:buClr>
            </a:pPr>
            <a:r>
              <a:rPr lang="en-US" altLang="en-US" dirty="0">
                <a:latin typeface="Calibri" panose="020F0502020204030204" pitchFamily="34" charset="0"/>
                <a:cs typeface="Calibri" panose="020F0502020204030204" pitchFamily="34" charset="0"/>
              </a:rPr>
              <a:t>Its use should be limited to those with sever exacerbation who fail to respond to treatment after an hour</a:t>
            </a:r>
            <a:endParaRPr lang="ar-SA" altLang="en-US" dirty="0">
              <a:latin typeface="Calibri" panose="020F0502020204030204"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CC627A-08D8-4456-BF01-9BCE933F8405}"/>
              </a:ext>
            </a:extLst>
          </p:cNvPr>
          <p:cNvGraphicFramePr>
            <a:graphicFrameLocks noChangeAspect="1"/>
          </p:cNvGraphicFramePr>
          <p:nvPr>
            <p:custDataLst>
              <p:tags r:id="rId1"/>
            </p:custDataLst>
            <p:extLst>
              <p:ext uri="{D42A27DB-BD31-4B8C-83A1-F6EECF244321}">
                <p14:modId xmlns:p14="http://schemas.microsoft.com/office/powerpoint/2010/main" val="34344411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3250" name="Title 1">
            <a:extLst>
              <a:ext uri="{FF2B5EF4-FFF2-40B4-BE49-F238E27FC236}">
                <a16:creationId xmlns:a16="http://schemas.microsoft.com/office/drawing/2014/main" id="{C12CA351-08E7-4539-B5B3-A7D5486FB2CE}"/>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Intravenous Aminophylline</a:t>
            </a:r>
            <a:endParaRPr lang="ar-SA" altLang="en-US" dirty="0">
              <a:latin typeface="Calibri" panose="020F0502020204030204" pitchFamily="34" charset="0"/>
            </a:endParaRPr>
          </a:p>
        </p:txBody>
      </p:sp>
      <p:sp>
        <p:nvSpPr>
          <p:cNvPr id="53251" name="Content Placeholder 2">
            <a:extLst>
              <a:ext uri="{FF2B5EF4-FFF2-40B4-BE49-F238E27FC236}">
                <a16:creationId xmlns:a16="http://schemas.microsoft.com/office/drawing/2014/main" id="{BA0374FA-279E-4E55-9A7E-2B0E074E9CBD}"/>
              </a:ext>
            </a:extLst>
          </p:cNvPr>
          <p:cNvSpPr>
            <a:spLocks noGrp="1"/>
          </p:cNvSpPr>
          <p:nvPr>
            <p:ph idx="1"/>
          </p:nvPr>
        </p:nvSpPr>
        <p:spPr/>
        <p:txBody>
          <a:bodyPr/>
          <a:lstStyle/>
          <a:p>
            <a:pPr>
              <a:buClr>
                <a:schemeClr val="accent6">
                  <a:lumMod val="50000"/>
                </a:schemeClr>
              </a:buClr>
            </a:pPr>
            <a:r>
              <a:rPr lang="en-US" altLang="en-US" dirty="0">
                <a:latin typeface="Calibri" panose="020F0502020204030204" pitchFamily="34" charset="0"/>
                <a:cs typeface="Calibri" panose="020F0502020204030204" pitchFamily="34" charset="0"/>
              </a:rPr>
              <a:t>In acute asthma, the use of intravenous aminophylline did not result in any additional bronchodilation compared to standard care with B2-agonists</a:t>
            </a:r>
            <a:endParaRPr lang="ar-SA" altLang="en-US" dirty="0">
              <a:latin typeface="Calibri" panose="020F050202020403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69406FCC-69A4-4E4B-98F9-10FCCF5B769B}"/>
              </a:ext>
            </a:extLst>
          </p:cNvPr>
          <p:cNvSpPr>
            <a:spLocks noGrp="1"/>
          </p:cNvSpPr>
          <p:nvPr>
            <p:ph type="title"/>
          </p:nvPr>
        </p:nvSpPr>
        <p:spPr/>
        <p:txBody>
          <a:bodyPr/>
          <a:lstStyle/>
          <a:p>
            <a:r>
              <a:rPr lang="en-US" altLang="en-US">
                <a:latin typeface="Calibri" panose="020F0502020204030204" pitchFamily="34" charset="0"/>
                <a:cs typeface="Calibri" panose="020F0502020204030204" pitchFamily="34" charset="0"/>
              </a:rPr>
              <a:t>Antibiotics</a:t>
            </a:r>
            <a:endParaRPr lang="ar-SA" altLang="en-US">
              <a:latin typeface="Calibri" panose="020F0502020204030204" pitchFamily="34" charset="0"/>
            </a:endParaRPr>
          </a:p>
        </p:txBody>
      </p:sp>
      <p:sp>
        <p:nvSpPr>
          <p:cNvPr id="54275" name="Content Placeholder 2">
            <a:extLst>
              <a:ext uri="{FF2B5EF4-FFF2-40B4-BE49-F238E27FC236}">
                <a16:creationId xmlns:a16="http://schemas.microsoft.com/office/drawing/2014/main" id="{629F1663-B649-4099-B49D-BDDEE47FA63C}"/>
              </a:ext>
            </a:extLst>
          </p:cNvPr>
          <p:cNvSpPr>
            <a:spLocks noGrp="1"/>
          </p:cNvSpPr>
          <p:nvPr>
            <p:ph idx="1"/>
          </p:nvPr>
        </p:nvSpPr>
        <p:spPr/>
        <p:txBody>
          <a:bodyPr/>
          <a:lstStyle/>
          <a:p>
            <a:pPr>
              <a:buClr>
                <a:schemeClr val="accent6">
                  <a:lumMod val="50000"/>
                </a:schemeClr>
              </a:buClr>
            </a:pPr>
            <a:r>
              <a:rPr lang="en-US" altLang="en-US" dirty="0">
                <a:latin typeface="Calibri" panose="020F0502020204030204" pitchFamily="34" charset="0"/>
                <a:cs typeface="Calibri" panose="020F0502020204030204" pitchFamily="34" charset="0"/>
              </a:rPr>
              <a:t>Viral infection is the usual cause of asthma exacerbation</a:t>
            </a:r>
          </a:p>
          <a:p>
            <a:pPr>
              <a:buClr>
                <a:schemeClr val="accent6">
                  <a:lumMod val="50000"/>
                </a:schemeClr>
              </a:buClr>
            </a:pPr>
            <a:r>
              <a:rPr lang="en-US" altLang="en-US" dirty="0">
                <a:latin typeface="Calibri" panose="020F0502020204030204" pitchFamily="34" charset="0"/>
                <a:cs typeface="Calibri" panose="020F0502020204030204" pitchFamily="34" charset="0"/>
              </a:rPr>
              <a:t>The role of bacterial infection has been probably overestimated, and routine use of antibiotics is strongly discouraged</a:t>
            </a:r>
          </a:p>
          <a:p>
            <a:pPr>
              <a:buClr>
                <a:schemeClr val="accent6">
                  <a:lumMod val="50000"/>
                </a:schemeClr>
              </a:buClr>
            </a:pPr>
            <a:r>
              <a:rPr lang="en-US" altLang="en-US" dirty="0">
                <a:latin typeface="Calibri" panose="020F0502020204030204" pitchFamily="34" charset="0"/>
                <a:cs typeface="Calibri" panose="020F0502020204030204" pitchFamily="34" charset="0"/>
              </a:rPr>
              <a:t>They should be used when there is associated pneumonia or bacterial bronchitis</a:t>
            </a:r>
            <a:endParaRPr lang="ar-SA" altLang="en-US" dirty="0">
              <a:latin typeface="Calibri" panose="020F050202020403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7C72B57-DC5F-4813-85B8-B67FE1E0F0E9}"/>
              </a:ext>
            </a:extLst>
          </p:cNvPr>
          <p:cNvGraphicFramePr>
            <a:graphicFrameLocks noChangeAspect="1"/>
          </p:cNvGraphicFramePr>
          <p:nvPr>
            <p:custDataLst>
              <p:tags r:id="rId1"/>
            </p:custDataLst>
            <p:extLst>
              <p:ext uri="{D42A27DB-BD31-4B8C-83A1-F6EECF244321}">
                <p14:modId xmlns:p14="http://schemas.microsoft.com/office/powerpoint/2010/main" val="1070198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298" name="Title 1">
            <a:extLst>
              <a:ext uri="{FF2B5EF4-FFF2-40B4-BE49-F238E27FC236}">
                <a16:creationId xmlns:a16="http://schemas.microsoft.com/office/drawing/2014/main" id="{05403F90-64F4-4AAE-82CD-4804012BB89D}"/>
              </a:ext>
            </a:extLst>
          </p:cNvPr>
          <p:cNvSpPr>
            <a:spLocks noGrp="1"/>
          </p:cNvSpPr>
          <p:nvPr>
            <p:ph type="title"/>
          </p:nvPr>
        </p:nvSpPr>
        <p:spPr/>
        <p:txBody>
          <a:bodyPr vert="horz">
            <a:normAutofit/>
          </a:bodyPr>
          <a:lstStyle/>
          <a:p>
            <a:r>
              <a:rPr lang="en-US" altLang="en-US" dirty="0">
                <a:latin typeface="Calibri" panose="020F0502020204030204" pitchFamily="34" charset="0"/>
                <a:cs typeface="Calibri" panose="020F0502020204030204" pitchFamily="34" charset="0"/>
              </a:rPr>
              <a:t>Initial Management of Acute Asthma</a:t>
            </a:r>
          </a:p>
        </p:txBody>
      </p:sp>
      <p:pic>
        <p:nvPicPr>
          <p:cNvPr id="6" name="Picture 5">
            <a:extLst>
              <a:ext uri="{FF2B5EF4-FFF2-40B4-BE49-F238E27FC236}">
                <a16:creationId xmlns:a16="http://schemas.microsoft.com/office/drawing/2014/main" id="{CC96DC74-F620-48B7-8C94-DB89ECAD5BE0}"/>
              </a:ext>
            </a:extLst>
          </p:cNvPr>
          <p:cNvPicPr>
            <a:picLocks noChangeAspect="1"/>
          </p:cNvPicPr>
          <p:nvPr/>
        </p:nvPicPr>
        <p:blipFill>
          <a:blip r:embed="rId5"/>
          <a:stretch>
            <a:fillRect/>
          </a:stretch>
        </p:blipFill>
        <p:spPr>
          <a:xfrm>
            <a:off x="457492" y="2001221"/>
            <a:ext cx="11106212" cy="4035685"/>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08467C-7AEA-4DAD-A877-7F396A274BEF}"/>
              </a:ext>
            </a:extLst>
          </p:cNvPr>
          <p:cNvGraphicFramePr>
            <a:graphicFrameLocks noChangeAspect="1"/>
          </p:cNvGraphicFramePr>
          <p:nvPr>
            <p:custDataLst>
              <p:tags r:id="rId1"/>
            </p:custDataLst>
            <p:extLst>
              <p:ext uri="{D42A27DB-BD31-4B8C-83A1-F6EECF244321}">
                <p14:modId xmlns:p14="http://schemas.microsoft.com/office/powerpoint/2010/main" val="30467821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6322" name="Title 1">
            <a:extLst>
              <a:ext uri="{FF2B5EF4-FFF2-40B4-BE49-F238E27FC236}">
                <a16:creationId xmlns:a16="http://schemas.microsoft.com/office/drawing/2014/main" id="{C67376D8-60B4-419D-ABFF-DF88ECCA35F0}"/>
              </a:ext>
            </a:extLst>
          </p:cNvPr>
          <p:cNvSpPr>
            <a:spLocks noGrp="1"/>
          </p:cNvSpPr>
          <p:nvPr>
            <p:ph type="title"/>
          </p:nvPr>
        </p:nvSpPr>
        <p:spPr>
          <a:xfrm>
            <a:off x="1365378" y="147734"/>
            <a:ext cx="8674359" cy="1143000"/>
          </a:xfrm>
        </p:spPr>
        <p:txBody>
          <a:bodyPr vert="horz">
            <a:normAutofit/>
          </a:bodyPr>
          <a:lstStyle/>
          <a:p>
            <a:r>
              <a:rPr lang="en-US" altLang="en-US" dirty="0"/>
              <a:t>If There is an Adequate Response</a:t>
            </a:r>
          </a:p>
        </p:txBody>
      </p:sp>
      <p:pic>
        <p:nvPicPr>
          <p:cNvPr id="56323" name="Picture 3">
            <a:extLst>
              <a:ext uri="{FF2B5EF4-FFF2-40B4-BE49-F238E27FC236}">
                <a16:creationId xmlns:a16="http://schemas.microsoft.com/office/drawing/2014/main" id="{BE9F4121-9C46-4622-8278-EDA9140BBF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5743" y="1290734"/>
            <a:ext cx="7024688"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619C39D-BE42-4502-8D87-7892D920A8DA}"/>
              </a:ext>
            </a:extLst>
          </p:cNvPr>
          <p:cNvGraphicFramePr>
            <a:graphicFrameLocks noChangeAspect="1"/>
          </p:cNvGraphicFramePr>
          <p:nvPr>
            <p:custDataLst>
              <p:tags r:id="rId1"/>
            </p:custDataLst>
            <p:extLst>
              <p:ext uri="{D42A27DB-BD31-4B8C-83A1-F6EECF244321}">
                <p14:modId xmlns:p14="http://schemas.microsoft.com/office/powerpoint/2010/main" val="18891794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346" name="Title 1">
            <a:extLst>
              <a:ext uri="{FF2B5EF4-FFF2-40B4-BE49-F238E27FC236}">
                <a16:creationId xmlns:a16="http://schemas.microsoft.com/office/drawing/2014/main" id="{A9435CCD-F556-47F0-82F1-10D277B4C888}"/>
              </a:ext>
            </a:extLst>
          </p:cNvPr>
          <p:cNvSpPr>
            <a:spLocks noGrp="1"/>
          </p:cNvSpPr>
          <p:nvPr>
            <p:ph type="title"/>
          </p:nvPr>
        </p:nvSpPr>
        <p:spPr>
          <a:xfrm>
            <a:off x="1357993" y="178817"/>
            <a:ext cx="9791700" cy="1076895"/>
          </a:xfrm>
        </p:spPr>
        <p:txBody>
          <a:bodyPr vert="horz"/>
          <a:lstStyle/>
          <a:p>
            <a:r>
              <a:rPr lang="en-US" altLang="en-US" dirty="0"/>
              <a:t>If There is a Partial Response </a:t>
            </a:r>
          </a:p>
        </p:txBody>
      </p:sp>
      <p:pic>
        <p:nvPicPr>
          <p:cNvPr id="57347" name="Picture 4">
            <a:extLst>
              <a:ext uri="{FF2B5EF4-FFF2-40B4-BE49-F238E27FC236}">
                <a16:creationId xmlns:a16="http://schemas.microsoft.com/office/drawing/2014/main" id="{4CA4E53F-3FFC-446D-A49F-49831B0672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0300" y="1395983"/>
            <a:ext cx="73914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0E34B7-9C52-4123-968C-307ADC7C4ACF}"/>
              </a:ext>
            </a:extLst>
          </p:cNvPr>
          <p:cNvGraphicFramePr>
            <a:graphicFrameLocks noChangeAspect="1"/>
          </p:cNvGraphicFramePr>
          <p:nvPr>
            <p:custDataLst>
              <p:tags r:id="rId1"/>
            </p:custDataLst>
            <p:extLst>
              <p:ext uri="{D42A27DB-BD31-4B8C-83A1-F6EECF244321}">
                <p14:modId xmlns:p14="http://schemas.microsoft.com/office/powerpoint/2010/main" val="12892930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370" name="Title 1">
            <a:extLst>
              <a:ext uri="{FF2B5EF4-FFF2-40B4-BE49-F238E27FC236}">
                <a16:creationId xmlns:a16="http://schemas.microsoft.com/office/drawing/2014/main" id="{1CBC1D15-2EE3-4142-9E32-86D557CB94A9}"/>
              </a:ext>
            </a:extLst>
          </p:cNvPr>
          <p:cNvSpPr>
            <a:spLocks noGrp="1"/>
          </p:cNvSpPr>
          <p:nvPr>
            <p:ph type="title"/>
          </p:nvPr>
        </p:nvSpPr>
        <p:spPr>
          <a:xfrm>
            <a:off x="1200150" y="309757"/>
            <a:ext cx="9791700" cy="1076895"/>
          </a:xfrm>
        </p:spPr>
        <p:txBody>
          <a:bodyPr vert="horz"/>
          <a:lstStyle/>
          <a:p>
            <a:r>
              <a:rPr lang="en-US" altLang="en-US" dirty="0"/>
              <a:t>If There is a Poor Response</a:t>
            </a:r>
          </a:p>
        </p:txBody>
      </p:sp>
      <p:pic>
        <p:nvPicPr>
          <p:cNvPr id="58371" name="Picture 5">
            <a:extLst>
              <a:ext uri="{FF2B5EF4-FFF2-40B4-BE49-F238E27FC236}">
                <a16:creationId xmlns:a16="http://schemas.microsoft.com/office/drawing/2014/main" id="{3C20BC4C-34CF-4008-B65A-A307E53450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6826" y="1828801"/>
            <a:ext cx="7369175"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1D80CD6-FE8A-4F59-93B0-F9A436B9EA1B}"/>
              </a:ext>
            </a:extLst>
          </p:cNvPr>
          <p:cNvGraphicFramePr>
            <a:graphicFrameLocks noChangeAspect="1"/>
          </p:cNvGraphicFramePr>
          <p:nvPr>
            <p:custDataLst>
              <p:tags r:id="rId1"/>
            </p:custDataLst>
            <p:extLst>
              <p:ext uri="{D42A27DB-BD31-4B8C-83A1-F6EECF244321}">
                <p14:modId xmlns:p14="http://schemas.microsoft.com/office/powerpoint/2010/main" val="761089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9394" name="Title 1">
            <a:extLst>
              <a:ext uri="{FF2B5EF4-FFF2-40B4-BE49-F238E27FC236}">
                <a16:creationId xmlns:a16="http://schemas.microsoft.com/office/drawing/2014/main" id="{3713F122-5E2E-450D-9676-0BF2BA9410B7}"/>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Referral to a Specialist Center</a:t>
            </a:r>
            <a:endParaRPr lang="ar-SA" altLang="en-US" dirty="0">
              <a:latin typeface="Calibri" panose="020F0502020204030204" pitchFamily="34" charset="0"/>
            </a:endParaRPr>
          </a:p>
        </p:txBody>
      </p:sp>
      <p:sp>
        <p:nvSpPr>
          <p:cNvPr id="59395" name="Content Placeholder 2">
            <a:extLst>
              <a:ext uri="{FF2B5EF4-FFF2-40B4-BE49-F238E27FC236}">
                <a16:creationId xmlns:a16="http://schemas.microsoft.com/office/drawing/2014/main" id="{40138FBD-F480-4519-8F46-9BAA49677D44}"/>
              </a:ext>
            </a:extLst>
          </p:cNvPr>
          <p:cNvSpPr>
            <a:spLocks noGrp="1"/>
          </p:cNvSpPr>
          <p:nvPr>
            <p:ph idx="1"/>
          </p:nvPr>
        </p:nvSpPr>
        <p:spPr>
          <a:xfrm>
            <a:off x="890827" y="1529596"/>
            <a:ext cx="10515600" cy="4612497"/>
          </a:xfrm>
        </p:spPr>
        <p:txBody>
          <a:bodyPr>
            <a:normAutofit/>
          </a:bodyPr>
          <a:lstStyle/>
          <a:p>
            <a:pPr lvl="1"/>
            <a:r>
              <a:rPr lang="en-US" altLang="en-US" sz="2800" dirty="0">
                <a:latin typeface="Calibri" panose="020F0502020204030204" pitchFamily="34" charset="0"/>
                <a:cs typeface="Calibri" panose="020F0502020204030204" pitchFamily="34" charset="0"/>
              </a:rPr>
              <a:t>Status asthmatics</a:t>
            </a:r>
          </a:p>
          <a:p>
            <a:pPr lvl="1"/>
            <a:r>
              <a:rPr lang="en-US" altLang="en-US" sz="2800" dirty="0">
                <a:latin typeface="Calibri" panose="020F0502020204030204" pitchFamily="34" charset="0"/>
                <a:cs typeface="Calibri" panose="020F0502020204030204" pitchFamily="34" charset="0"/>
              </a:rPr>
              <a:t>Deteriorating PEF</a:t>
            </a:r>
          </a:p>
          <a:p>
            <a:pPr lvl="1"/>
            <a:r>
              <a:rPr lang="en-US" altLang="en-US" sz="2800" dirty="0">
                <a:latin typeface="Calibri" panose="020F0502020204030204" pitchFamily="34" charset="0"/>
                <a:cs typeface="Calibri" panose="020F0502020204030204" pitchFamily="34" charset="0"/>
              </a:rPr>
              <a:t>Persisting or worsening hypoxia</a:t>
            </a:r>
          </a:p>
          <a:p>
            <a:pPr lvl="1"/>
            <a:r>
              <a:rPr lang="en-US" altLang="en-US" sz="2800" dirty="0" err="1">
                <a:latin typeface="Calibri" panose="020F0502020204030204" pitchFamily="34" charset="0"/>
                <a:cs typeface="Calibri" panose="020F0502020204030204" pitchFamily="34" charset="0"/>
              </a:rPr>
              <a:t>Hypercapnea</a:t>
            </a:r>
            <a:r>
              <a:rPr lang="en-US" altLang="en-US" sz="2800" dirty="0">
                <a:latin typeface="Calibri" panose="020F0502020204030204" pitchFamily="34" charset="0"/>
                <a:cs typeface="Calibri" panose="020F0502020204030204" pitchFamily="34" charset="0"/>
              </a:rPr>
              <a:t>, respiratory acidosis (pH &lt;7.3)</a:t>
            </a:r>
          </a:p>
          <a:p>
            <a:pPr lvl="1"/>
            <a:r>
              <a:rPr lang="en-US" altLang="en-US" sz="2800" dirty="0">
                <a:latin typeface="Calibri" panose="020F0502020204030204" pitchFamily="34" charset="0"/>
                <a:cs typeface="Calibri" panose="020F0502020204030204" pitchFamily="34" charset="0"/>
              </a:rPr>
              <a:t>Severe exhaustion</a:t>
            </a:r>
          </a:p>
          <a:p>
            <a:pPr lvl="1"/>
            <a:r>
              <a:rPr lang="en-US" altLang="en-US" sz="2800" dirty="0">
                <a:latin typeface="Calibri" panose="020F0502020204030204" pitchFamily="34" charset="0"/>
                <a:cs typeface="Calibri" panose="020F0502020204030204" pitchFamily="34" charset="0"/>
              </a:rPr>
              <a:t>Increase work of breathing</a:t>
            </a:r>
          </a:p>
          <a:p>
            <a:pPr lvl="1"/>
            <a:r>
              <a:rPr lang="en-US" altLang="en-US" sz="2800" dirty="0">
                <a:latin typeface="Calibri" panose="020F0502020204030204" pitchFamily="34" charset="0"/>
                <a:cs typeface="Calibri" panose="020F0502020204030204" pitchFamily="34" charset="0"/>
              </a:rPr>
              <a:t>Drowsiness</a:t>
            </a:r>
          </a:p>
          <a:p>
            <a:pPr lvl="1"/>
            <a:r>
              <a:rPr lang="en-US" altLang="en-US" sz="2800" dirty="0">
                <a:latin typeface="Calibri" panose="020F0502020204030204" pitchFamily="34" charset="0"/>
                <a:cs typeface="Calibri" panose="020F0502020204030204" pitchFamily="34" charset="0"/>
              </a:rPr>
              <a:t>Confusion</a:t>
            </a:r>
          </a:p>
          <a:p>
            <a:pPr lvl="1"/>
            <a:r>
              <a:rPr lang="en-US" altLang="en-US" sz="2800" dirty="0">
                <a:latin typeface="Calibri" panose="020F0502020204030204" pitchFamily="34" charset="0"/>
                <a:cs typeface="Calibri" panose="020F0502020204030204" pitchFamily="34" charset="0"/>
              </a:rPr>
              <a:t>Coma</a:t>
            </a:r>
          </a:p>
          <a:p>
            <a:pPr lvl="1"/>
            <a:r>
              <a:rPr lang="en-US" altLang="en-US" sz="2800" dirty="0">
                <a:latin typeface="Calibri" panose="020F0502020204030204" pitchFamily="34" charset="0"/>
                <a:cs typeface="Calibri" panose="020F0502020204030204" pitchFamily="34" charset="0"/>
              </a:rPr>
              <a:t>Respiratory arrest</a:t>
            </a:r>
            <a:endParaRPr lang="ar-SA" altLang="en-US" sz="2800" dirty="0">
              <a:latin typeface="Calibri" panose="020F0502020204030204"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F418B22-F8FB-427A-BDD8-B03CE1936DEB}"/>
              </a:ext>
            </a:extLst>
          </p:cNvPr>
          <p:cNvGraphicFramePr>
            <a:graphicFrameLocks noChangeAspect="1"/>
          </p:cNvGraphicFramePr>
          <p:nvPr>
            <p:custDataLst>
              <p:tags r:id="rId1"/>
            </p:custDataLst>
            <p:extLst>
              <p:ext uri="{D42A27DB-BD31-4B8C-83A1-F6EECF244321}">
                <p14:modId xmlns:p14="http://schemas.microsoft.com/office/powerpoint/2010/main" val="896077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0418" name="Title 1">
            <a:extLst>
              <a:ext uri="{FF2B5EF4-FFF2-40B4-BE49-F238E27FC236}">
                <a16:creationId xmlns:a16="http://schemas.microsoft.com/office/drawing/2014/main" id="{5BDED104-27C7-4C2B-B6A9-979543B8D9E5}"/>
              </a:ext>
            </a:extLst>
          </p:cNvPr>
          <p:cNvSpPr>
            <a:spLocks noGrp="1"/>
          </p:cNvSpPr>
          <p:nvPr>
            <p:ph type="title"/>
          </p:nvPr>
        </p:nvSpPr>
        <p:spPr/>
        <p:txBody>
          <a:bodyPr vert="horz"/>
          <a:lstStyle/>
          <a:p>
            <a:r>
              <a:rPr lang="en-US" altLang="en-US" dirty="0">
                <a:latin typeface="Calibri" panose="020F0502020204030204" pitchFamily="34" charset="0"/>
                <a:cs typeface="Calibri" panose="020F0502020204030204" pitchFamily="34" charset="0"/>
              </a:rPr>
              <a:t>Criteria for Admission</a:t>
            </a:r>
            <a:endParaRPr lang="ar-SA" altLang="en-US" dirty="0">
              <a:latin typeface="Calibri" panose="020F0502020204030204" pitchFamily="34" charset="0"/>
            </a:endParaRPr>
          </a:p>
        </p:txBody>
      </p:sp>
      <p:sp>
        <p:nvSpPr>
          <p:cNvPr id="60419" name="Content Placeholder 2">
            <a:extLst>
              <a:ext uri="{FF2B5EF4-FFF2-40B4-BE49-F238E27FC236}">
                <a16:creationId xmlns:a16="http://schemas.microsoft.com/office/drawing/2014/main" id="{AABE169E-9FB7-41B7-8629-E9C9EF31A789}"/>
              </a:ext>
            </a:extLst>
          </p:cNvPr>
          <p:cNvSpPr>
            <a:spLocks noGrp="1"/>
          </p:cNvSpPr>
          <p:nvPr>
            <p:ph idx="1"/>
          </p:nvPr>
        </p:nvSpPr>
        <p:spPr/>
        <p:txBody>
          <a:bodyPr/>
          <a:lstStyle/>
          <a:p>
            <a:pPr>
              <a:buClr>
                <a:schemeClr val="accent6">
                  <a:lumMod val="50000"/>
                </a:schemeClr>
              </a:buClr>
            </a:pPr>
            <a:r>
              <a:rPr lang="en-US" altLang="en-US" dirty="0">
                <a:latin typeface="Calibri" panose="020F0502020204030204" pitchFamily="34" charset="0"/>
                <a:cs typeface="Calibri" panose="020F0502020204030204" pitchFamily="34" charset="0"/>
              </a:rPr>
              <a:t>Patients whose peak flow is ≥ 60% best or predicted one hour after initial treatment can be discharged from the emergency department</a:t>
            </a:r>
          </a:p>
          <a:p>
            <a:pPr>
              <a:buClr>
                <a:schemeClr val="accent6">
                  <a:lumMod val="50000"/>
                </a:schemeClr>
              </a:buClr>
            </a:pPr>
            <a:r>
              <a:rPr lang="en-US" altLang="en-US" dirty="0">
                <a:latin typeface="Calibri" panose="020F0502020204030204" pitchFamily="34" charset="0"/>
                <a:cs typeface="Calibri" panose="020F0502020204030204" pitchFamily="34" charset="0"/>
              </a:rPr>
              <a:t>Criteria for admission: </a:t>
            </a:r>
          </a:p>
          <a:p>
            <a:pPr lvl="1"/>
            <a:r>
              <a:rPr lang="en-US" altLang="en-US" dirty="0">
                <a:latin typeface="Calibri" panose="020F0502020204030204" pitchFamily="34" charset="0"/>
                <a:cs typeface="Calibri" panose="020F0502020204030204" pitchFamily="34" charset="0"/>
              </a:rPr>
              <a:t>Any feature of a life threatening, near fatal attack</a:t>
            </a:r>
          </a:p>
          <a:p>
            <a:pPr lvl="1"/>
            <a:r>
              <a:rPr lang="en-US" altLang="en-US" dirty="0">
                <a:latin typeface="Calibri" panose="020F0502020204030204" pitchFamily="34" charset="0"/>
                <a:cs typeface="Calibri" panose="020F0502020204030204" pitchFamily="34" charset="0"/>
              </a:rPr>
              <a:t>Any feature of a severe attack that persists after initial treatment. </a:t>
            </a:r>
          </a:p>
          <a:p>
            <a:pPr lvl="1"/>
            <a:r>
              <a:rPr lang="en-US" altLang="en-US" dirty="0">
                <a:latin typeface="Calibri" panose="020F0502020204030204" pitchFamily="34" charset="0"/>
                <a:cs typeface="Calibri" panose="020F0502020204030204" pitchFamily="34" charset="0"/>
              </a:rPr>
              <a:t>unless any of the following is present:</a:t>
            </a:r>
          </a:p>
          <a:p>
            <a:pPr lvl="1"/>
            <a:r>
              <a:rPr lang="en-US" altLang="en-US" dirty="0">
                <a:latin typeface="Calibri" panose="020F0502020204030204" pitchFamily="34" charset="0"/>
                <a:cs typeface="Calibri" panose="020F0502020204030204" pitchFamily="34" charset="0"/>
              </a:rPr>
              <a:t>still suffering from significant symptoms</a:t>
            </a:r>
          </a:p>
          <a:p>
            <a:pPr lvl="1"/>
            <a:r>
              <a:rPr lang="en-US" altLang="en-US" dirty="0">
                <a:latin typeface="Calibri" panose="020F0502020204030204" pitchFamily="34" charset="0"/>
                <a:cs typeface="Calibri" panose="020F0502020204030204" pitchFamily="34" charset="0"/>
              </a:rPr>
              <a:t>previous history of near fatal or brittle asthma</a:t>
            </a:r>
          </a:p>
          <a:p>
            <a:pPr lvl="1"/>
            <a:r>
              <a:rPr lang="en-US" altLang="en-US" dirty="0">
                <a:latin typeface="Calibri" panose="020F0502020204030204" pitchFamily="34" charset="0"/>
                <a:cs typeface="Calibri" panose="020F0502020204030204" pitchFamily="34" charset="0"/>
              </a:rPr>
              <a:t>concerns about compliance and pregnancy</a:t>
            </a:r>
            <a:endParaRPr lang="ar-SA" altLang="en-US" dirty="0">
              <a:latin typeface="Calibri" panose="020F0502020204030204"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F15AE5D-AEC7-4853-921F-953C1A03BE15}"/>
              </a:ext>
            </a:extLst>
          </p:cNvPr>
          <p:cNvGraphicFramePr>
            <a:graphicFrameLocks noChangeAspect="1"/>
          </p:cNvGraphicFramePr>
          <p:nvPr>
            <p:custDataLst>
              <p:tags r:id="rId1"/>
            </p:custDataLst>
            <p:extLst>
              <p:ext uri="{D42A27DB-BD31-4B8C-83A1-F6EECF244321}">
                <p14:modId xmlns:p14="http://schemas.microsoft.com/office/powerpoint/2010/main" val="3541013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9" imgH="499" progId="TCLayout.ActiveDocument.1">
                  <p:embed/>
                </p:oleObj>
              </mc:Choice>
              <mc:Fallback>
                <p:oleObj name="think-cell Slide" r:id="rId3" imgW="499"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74D4DA55-7EC9-4EB3-903C-3D9FCF730428}"/>
              </a:ext>
            </a:extLst>
          </p:cNvPr>
          <p:cNvPicPr>
            <a:picLocks noChangeAspect="1"/>
          </p:cNvPicPr>
          <p:nvPr/>
        </p:nvPicPr>
        <p:blipFill>
          <a:blip r:embed="rId5"/>
          <a:stretch>
            <a:fillRect/>
          </a:stretch>
        </p:blipFill>
        <p:spPr>
          <a:xfrm>
            <a:off x="1018494" y="1273579"/>
            <a:ext cx="10402003" cy="4310841"/>
          </a:xfrm>
          <a:prstGeom prst="rect">
            <a:avLst/>
          </a:prstGeom>
        </p:spPr>
      </p:pic>
    </p:spTree>
    <p:extLst>
      <p:ext uri="{BB962C8B-B14F-4D97-AF65-F5344CB8AC3E}">
        <p14:creationId xmlns:p14="http://schemas.microsoft.com/office/powerpoint/2010/main" val="42675909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4210D5-03CC-E7A0-EBBD-F49665648189}"/>
              </a:ext>
            </a:extLst>
          </p:cNvPr>
          <p:cNvSpPr>
            <a:spLocks noGrp="1"/>
          </p:cNvSpPr>
          <p:nvPr>
            <p:ph idx="1"/>
          </p:nvPr>
        </p:nvSpPr>
        <p:spPr/>
        <p:txBody>
          <a:bodyPr/>
          <a:lstStyle/>
          <a:p>
            <a:pPr marL="0" indent="0">
              <a:buNone/>
            </a:pPr>
            <a:endParaRPr lang="en-GB" dirty="0"/>
          </a:p>
          <a:p>
            <a:pPr marL="0" indent="0">
              <a:buNone/>
            </a:pPr>
            <a:endParaRPr lang="en-GB" dirty="0"/>
          </a:p>
          <a:p>
            <a:pPr marL="0" indent="0" algn="ctr">
              <a:buNone/>
            </a:pPr>
            <a:r>
              <a:rPr lang="en-GB" sz="8800" dirty="0">
                <a:solidFill>
                  <a:schemeClr val="accent6">
                    <a:lumMod val="75000"/>
                  </a:schemeClr>
                </a:solidFill>
                <a:latin typeface="Blackadder ITC" panose="04020505051007020D02" pitchFamily="82" charset="0"/>
              </a:rPr>
              <a:t>Thank you</a:t>
            </a:r>
          </a:p>
        </p:txBody>
      </p:sp>
    </p:spTree>
    <p:extLst>
      <p:ext uri="{BB962C8B-B14F-4D97-AF65-F5344CB8AC3E}">
        <p14:creationId xmlns:p14="http://schemas.microsoft.com/office/powerpoint/2010/main" val="27647831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4773</Words>
  <Application>Microsoft Office PowerPoint</Application>
  <PresentationFormat>Widescreen</PresentationFormat>
  <Paragraphs>688</Paragraphs>
  <Slides>103</Slides>
  <Notes>68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103</vt:i4>
      </vt:variant>
    </vt:vector>
  </HeadingPairs>
  <TitlesOfParts>
    <vt:vector size="115" baseType="lpstr">
      <vt:lpstr>Arial</vt:lpstr>
      <vt:lpstr>Blackadder ITC</vt:lpstr>
      <vt:lpstr>Calibri</vt:lpstr>
      <vt:lpstr>Calibri Light</vt:lpstr>
      <vt:lpstr>Courier New</vt:lpstr>
      <vt:lpstr>Helvetica Neue</vt:lpstr>
      <vt:lpstr>Tahoma</vt:lpstr>
      <vt:lpstr>Times</vt:lpstr>
      <vt:lpstr>Wingdings</vt:lpstr>
      <vt:lpstr>Office Theme</vt:lpstr>
      <vt:lpstr>think-cell Slide</vt:lpstr>
      <vt:lpstr>Bitmap Image</vt:lpstr>
      <vt:lpstr>PowerPoint Presentation</vt:lpstr>
      <vt:lpstr>PowerPoint Presentation</vt:lpstr>
      <vt:lpstr>Disclaimers</vt:lpstr>
      <vt:lpstr>What is SINA?</vt:lpstr>
      <vt:lpstr>Purpose of SINA </vt:lpstr>
      <vt:lpstr>SINA 2024 Panel</vt:lpstr>
      <vt:lpstr>   Where do you find and cite SINA 2024?</vt:lpstr>
      <vt:lpstr>Process of Updating SINA 2024?</vt:lpstr>
      <vt:lpstr>History of Saudi Initiative for Asthma (SINA) </vt:lpstr>
      <vt:lpstr>SINA Documents</vt:lpstr>
      <vt:lpstr>Saudi Thoracic Society commitment </vt:lpstr>
      <vt:lpstr>What is New in SINA 2024?</vt:lpstr>
      <vt:lpstr>Sections of SINA</vt:lpstr>
      <vt:lpstr>Asthma Definition</vt:lpstr>
      <vt:lpstr>Pathology of Asthma</vt:lpstr>
      <vt:lpstr>Pathophysiology of Asthma</vt:lpstr>
      <vt:lpstr>Diagnosis - History</vt:lpstr>
      <vt:lpstr>PowerPoint Presentation</vt:lpstr>
      <vt:lpstr>Physical Examination </vt:lpstr>
      <vt:lpstr>Investigations</vt:lpstr>
      <vt:lpstr>Bronchodilator response</vt:lpstr>
      <vt:lpstr>Clinical Assessment</vt:lpstr>
      <vt:lpstr>Differential Diagnosis </vt:lpstr>
      <vt:lpstr>Assessment of Asthma Control</vt:lpstr>
      <vt:lpstr>Differential Diagnosis</vt:lpstr>
      <vt:lpstr>Assessment When Control is not Achieved </vt:lpstr>
      <vt:lpstr>Risk Factors for Future Asthma Attacks</vt:lpstr>
      <vt:lpstr>Long Term Goals of Management</vt:lpstr>
      <vt:lpstr>Reasons for Non-Adherence </vt:lpstr>
      <vt:lpstr>Patient-Doctor Partnership </vt:lpstr>
      <vt:lpstr>Precipitating  Factors</vt:lpstr>
      <vt:lpstr>Outcomes of asthma education program</vt:lpstr>
      <vt:lpstr>Asthma Medications </vt:lpstr>
      <vt:lpstr>Self-Management plan</vt:lpstr>
      <vt:lpstr>Relievers</vt:lpstr>
      <vt:lpstr>Updated Controller Therapy List</vt:lpstr>
      <vt:lpstr>Inhaled Corticosteroids</vt:lpstr>
      <vt:lpstr>Inhaled Corticosteroids</vt:lpstr>
      <vt:lpstr>Inhaled Corticosteroids: Side Effects</vt:lpstr>
      <vt:lpstr>Short-Acting B2-Agonists</vt:lpstr>
      <vt:lpstr>Leukotriene modifiers (LTRA)</vt:lpstr>
      <vt:lpstr>Leukotriene modifiers (LTRA)</vt:lpstr>
      <vt:lpstr>Long-Acting Bronchodilators </vt:lpstr>
      <vt:lpstr>PowerPoint Presentation</vt:lpstr>
      <vt:lpstr>Long Acting Anti-Chlenergics</vt:lpstr>
      <vt:lpstr> Long-term oral steroid </vt:lpstr>
      <vt:lpstr>Biologics Agents</vt:lpstr>
      <vt:lpstr>Anti-IgE - Omalizumab </vt:lpstr>
      <vt:lpstr>2015: Dose Depends on IgE level and Weight</vt:lpstr>
      <vt:lpstr>Anti-IL-5 - Mepolizumab  </vt:lpstr>
      <vt:lpstr>Anti IL-5 Receptors Ab - Benralizumab </vt:lpstr>
      <vt:lpstr>Anti IL-4 Receptors Ab Dupilumab</vt:lpstr>
      <vt:lpstr>Principles of Management </vt:lpstr>
      <vt:lpstr>PowerPoint Presentation</vt:lpstr>
      <vt:lpstr>Adjustment of Treatment </vt:lpstr>
      <vt:lpstr>PowerPoint Presentation</vt:lpstr>
      <vt:lpstr>PowerPoint Presentation</vt:lpstr>
      <vt:lpstr>Principles of Asthma Treatment</vt:lpstr>
      <vt:lpstr>Principles of Asthma Treatment</vt:lpstr>
      <vt:lpstr>Mild Asthma - Step 1</vt:lpstr>
      <vt:lpstr>Mild Asthma - Step 2</vt:lpstr>
      <vt:lpstr>Moderate Asthma - Step 3</vt:lpstr>
      <vt:lpstr>Moderate Asthma - Step 3</vt:lpstr>
      <vt:lpstr>Severe Asthma - Step 4</vt:lpstr>
      <vt:lpstr>Severe Asthma - Step 5</vt:lpstr>
      <vt:lpstr>Approach to Biologics</vt:lpstr>
      <vt:lpstr>Severe Asthma - Step 5 – long term steroids</vt:lpstr>
      <vt:lpstr>Maintaining Control </vt:lpstr>
      <vt:lpstr>Referral to an Asthma Specialist</vt:lpstr>
      <vt:lpstr>Allergen-specific immunotherapy (AIT)</vt:lpstr>
      <vt:lpstr>Allergen-specific immunotherapy (AIT)</vt:lpstr>
      <vt:lpstr>Severe vs. Difficult to Treat Asthma</vt:lpstr>
      <vt:lpstr>Severe Asthma</vt:lpstr>
      <vt:lpstr>Common Comorbidities with Severe Asthma</vt:lpstr>
      <vt:lpstr>Evaluation of a Patient with Severe Asthma</vt:lpstr>
      <vt:lpstr>Other modalities for Severe Asthma</vt:lpstr>
      <vt:lpstr>PowerPoint Presentation</vt:lpstr>
      <vt:lpstr>Asthma and pregnancy - 1</vt:lpstr>
      <vt:lpstr>Asthma and pregnancy - 2</vt:lpstr>
      <vt:lpstr>Cough-variant asthma</vt:lpstr>
      <vt:lpstr>Exercise-induced Asthma</vt:lpstr>
      <vt:lpstr>Aspirin/NSAID induced Asthma</vt:lpstr>
      <vt:lpstr>GERD triggered asthma</vt:lpstr>
      <vt:lpstr>Difficult to treat asthma (DTA) - 3</vt:lpstr>
      <vt:lpstr>PowerPoint Presentation</vt:lpstr>
      <vt:lpstr>Acute Asthma in Adults</vt:lpstr>
      <vt:lpstr>PowerPoint Presentation</vt:lpstr>
      <vt:lpstr>Initial Assessment of Acute Asthma</vt:lpstr>
      <vt:lpstr>Medications used in acute asthma</vt:lpstr>
      <vt:lpstr>Bronchodilators</vt:lpstr>
      <vt:lpstr>Bronchodilators</vt:lpstr>
      <vt:lpstr>Steroid Therapy</vt:lpstr>
      <vt:lpstr>Magnesium Sulphate</vt:lpstr>
      <vt:lpstr>Intravenous Aminophylline</vt:lpstr>
      <vt:lpstr>Antibiotics</vt:lpstr>
      <vt:lpstr>Initial Management of Acute Asthma</vt:lpstr>
      <vt:lpstr>If There is an Adequate Response</vt:lpstr>
      <vt:lpstr>If There is a Partial Response </vt:lpstr>
      <vt:lpstr>If There is a Poor Response</vt:lpstr>
      <vt:lpstr>Referral to a Specialist Center</vt:lpstr>
      <vt:lpstr>Criteria for Admission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M</dc:creator>
  <cp:lastModifiedBy>esam alhamad</cp:lastModifiedBy>
  <cp:revision>48</cp:revision>
  <dcterms:created xsi:type="dcterms:W3CDTF">2020-12-06T10:19:07Z</dcterms:created>
  <dcterms:modified xsi:type="dcterms:W3CDTF">2023-11-24T07:59:42Z</dcterms:modified>
</cp:coreProperties>
</file>